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Montserrat"/>
      <p:regular r:id="rId42"/>
      <p:bold r:id="rId43"/>
      <p:italic r:id="rId44"/>
      <p:boldItalic r:id="rId45"/>
    </p:embeddedFont>
    <p:embeddedFont>
      <p:font typeface="Montserrat Medium"/>
      <p:regular r:id="rId46"/>
      <p:bold r:id="rId47"/>
      <p:italic r:id="rId48"/>
      <p:boldItalic r:id="rId49"/>
    </p:embeddedFont>
    <p:embeddedFont>
      <p:font typeface="Montserrat Light"/>
      <p:regular r:id="rId50"/>
      <p:bold r:id="rId51"/>
      <p:italic r:id="rId52"/>
      <p:boldItalic r:id="rId53"/>
    </p:embeddedFont>
    <p:embeddedFont>
      <p:font typeface="Montserrat Extra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EAB214-B9B3-4302-9FC5-0B1CEAA32AB0}">
  <a:tblStyle styleId="{E0EAB214-B9B3-4302-9FC5-0B1CEAA32AB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EAEA2D0-4530-477A-BEB5-81604B41705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font" Target="fonts/Montserrat-regular.fntdata"/><Relationship Id="rId47" Type="http://schemas.openxmlformats.org/officeDocument/2006/relationships/font" Target="fonts/MontserratMedium-bold.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MontserratLight-regular.fntdata"/><Relationship Id="rId55" Type="http://schemas.openxmlformats.org/officeDocument/2006/relationships/font" Target="fonts/MontserratExtraLight-bold.fntdata"/><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font" Target="fonts/Montserrat-boldItalic.fntdata"/><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font" Target="fonts/MontserratLight-boldItalic.fntdata"/><Relationship Id="rId11" Type="http://schemas.openxmlformats.org/officeDocument/2006/relationships/slide" Target="slides/slide6.xml"/><Relationship Id="rId58" Type="http://schemas.openxmlformats.org/officeDocument/2006/relationships/customXml" Target="../customXml/item1.xml"/><Relationship Id="rId5" Type="http://schemas.openxmlformats.org/officeDocument/2006/relationships/notesMaster" Target="notesMasters/notesMaster1.xml"/><Relationship Id="rId19" Type="http://schemas.openxmlformats.org/officeDocument/2006/relationships/slide" Target="slides/slide14.xml"/><Relationship Id="rId43" Type="http://schemas.openxmlformats.org/officeDocument/2006/relationships/font" Target="fonts/Montserrat-bold.fntdata"/><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Medium-italic.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56" Type="http://schemas.openxmlformats.org/officeDocument/2006/relationships/font" Target="fonts/MontserratExtraLight-italic.fntdata"/><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MontserratLight-bold.fntdata"/><Relationship Id="rId3" Type="http://schemas.openxmlformats.org/officeDocument/2006/relationships/tableStyles" Target="tableStyles.xml"/><Relationship Id="rId46" Type="http://schemas.openxmlformats.org/officeDocument/2006/relationships/font" Target="fonts/MontserratMedium-regular.fntdata"/><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59" Type="http://schemas.openxmlformats.org/officeDocument/2006/relationships/customXml" Target="../customXml/item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font" Target="fonts/MontserratExtraLight-regular.fntdata"/><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font" Target="fonts/MontserratMedium-boldItalic.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font" Target="fonts/MontserratExtraLight-boldItalic.fntdata"/><Relationship Id="rId15" Type="http://schemas.openxmlformats.org/officeDocument/2006/relationships/slide" Target="slides/slide10.xml"/><Relationship Id="rId44" Type="http://schemas.openxmlformats.org/officeDocument/2006/relationships/font" Target="fonts/Montserrat-italic.fntdata"/><Relationship Id="rId31" Type="http://schemas.openxmlformats.org/officeDocument/2006/relationships/slide" Target="slides/slide26.xml"/><Relationship Id="rId52" Type="http://schemas.openxmlformats.org/officeDocument/2006/relationships/font" Target="fonts/MontserratLight-italic.fntdata"/><Relationship Id="rId10" Type="http://schemas.openxmlformats.org/officeDocument/2006/relationships/slide" Target="slides/slide5.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p:txBody>
      </p:sp>
      <p:sp>
        <p:nvSpPr>
          <p:cNvPr id="496" name="Google Shape;49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p:txBody>
      </p:sp>
      <p:sp>
        <p:nvSpPr>
          <p:cNvPr id="523" name="Google Shape;52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p:txBody>
      </p:sp>
      <p:sp>
        <p:nvSpPr>
          <p:cNvPr id="131" name="Google Shape;1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p:txBody>
      </p:sp>
      <p:sp>
        <p:nvSpPr>
          <p:cNvPr id="177" name="Google Shape;17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Noto Sans Symbols"/>
              <a:buNone/>
            </a:pPr>
            <a:r>
              <a:t/>
            </a:r>
            <a:endParaRPr sz="1800">
              <a:latin typeface="Calibri"/>
              <a:ea typeface="Calibri"/>
              <a:cs typeface="Calibri"/>
              <a:sym typeface="Calibri"/>
            </a:endParaRPr>
          </a:p>
        </p:txBody>
      </p:sp>
      <p:sp>
        <p:nvSpPr>
          <p:cNvPr id="189" name="Google Shape;18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0.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jpg"/><Relationship Id="rId4" Type="http://schemas.openxmlformats.org/officeDocument/2006/relationships/image" Target="../media/image27.png"/><Relationship Id="rId5"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 picture containing wall, several&#10;&#10;Description automatically generated" id="89" name="Google Shape;89;p13"/>
          <p:cNvPicPr preferRelativeResize="0"/>
          <p:nvPr/>
        </p:nvPicPr>
        <p:blipFill rotWithShape="1">
          <a:blip r:embed="rId3">
            <a:alphaModFix/>
          </a:blip>
          <a:srcRect b="607" l="993" r="61971" t="19305"/>
          <a:stretch/>
        </p:blipFill>
        <p:spPr>
          <a:xfrm rot="-5400000">
            <a:off x="3851032" y="-1482970"/>
            <a:ext cx="6858001" cy="9823939"/>
          </a:xfrm>
          <a:prstGeom prst="rect">
            <a:avLst/>
          </a:prstGeom>
          <a:noFill/>
          <a:ln>
            <a:noFill/>
          </a:ln>
        </p:spPr>
      </p:pic>
      <p:sp>
        <p:nvSpPr>
          <p:cNvPr id="90" name="Google Shape;90;p13"/>
          <p:cNvSpPr/>
          <p:nvPr/>
        </p:nvSpPr>
        <p:spPr>
          <a:xfrm>
            <a:off x="-25726" y="-2"/>
            <a:ext cx="12217726" cy="6858000"/>
          </a:xfrm>
          <a:prstGeom prst="rect">
            <a:avLst/>
          </a:prstGeom>
          <a:gradFill>
            <a:gsLst>
              <a:gs pos="0">
                <a:srgbClr val="E4E2E2"/>
              </a:gs>
              <a:gs pos="29000">
                <a:schemeClr val="lt1"/>
              </a:gs>
              <a:gs pos="51000">
                <a:srgbClr val="F2F2F2">
                  <a:alpha val="0"/>
                </a:srgbClr>
              </a:gs>
              <a:gs pos="100000">
                <a:srgbClr val="F2F2F2">
                  <a:alpha val="0"/>
                </a:srgbClr>
              </a:gs>
            </a:gsLst>
            <a:lin ang="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1504C"/>
              </a:solidFill>
              <a:latin typeface="Calibri"/>
              <a:ea typeface="Calibri"/>
              <a:cs typeface="Calibri"/>
              <a:sym typeface="Calibri"/>
            </a:endParaRPr>
          </a:p>
        </p:txBody>
      </p:sp>
      <p:sp>
        <p:nvSpPr>
          <p:cNvPr id="91" name="Google Shape;91;p13"/>
          <p:cNvSpPr txBox="1"/>
          <p:nvPr/>
        </p:nvSpPr>
        <p:spPr>
          <a:xfrm>
            <a:off x="557187" y="4540503"/>
            <a:ext cx="4776813" cy="7315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CA" sz="2100" u="none" cap="none" strike="noStrike">
                <a:solidFill>
                  <a:srgbClr val="260D48"/>
                </a:solidFill>
                <a:latin typeface="Montserrat Light"/>
                <a:ea typeface="Montserrat Light"/>
                <a:cs typeface="Montserrat Light"/>
                <a:sym typeface="Montserrat Light"/>
              </a:rPr>
              <a:t>Rapport</a:t>
            </a:r>
            <a:endParaRPr/>
          </a:p>
          <a:p>
            <a:pPr indent="0" lvl="0" marL="0" marR="0" rtl="0" algn="l">
              <a:spcBef>
                <a:spcPts val="0"/>
              </a:spcBef>
              <a:spcAft>
                <a:spcPts val="0"/>
              </a:spcAft>
              <a:buNone/>
            </a:pPr>
            <a:r>
              <a:rPr lang="fr-CA" sz="2100">
                <a:solidFill>
                  <a:srgbClr val="260D48"/>
                </a:solidFill>
                <a:latin typeface="Montserrat Light"/>
                <a:ea typeface="Montserrat Light"/>
                <a:cs typeface="Montserrat Light"/>
                <a:sym typeface="Montserrat Light"/>
              </a:rPr>
              <a:t>Le 6 mars 2023</a:t>
            </a:r>
            <a:endParaRPr b="1" sz="2400">
              <a:solidFill>
                <a:srgbClr val="260D48"/>
              </a:solidFill>
              <a:latin typeface="Montserrat"/>
              <a:ea typeface="Montserrat"/>
              <a:cs typeface="Montserrat"/>
              <a:sym typeface="Montserrat"/>
            </a:endParaRPr>
          </a:p>
        </p:txBody>
      </p:sp>
      <p:sp>
        <p:nvSpPr>
          <p:cNvPr id="92" name="Google Shape;92;p13"/>
          <p:cNvSpPr txBox="1"/>
          <p:nvPr/>
        </p:nvSpPr>
        <p:spPr>
          <a:xfrm>
            <a:off x="590566" y="2114581"/>
            <a:ext cx="5505434" cy="781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CA" sz="4500" cap="none">
                <a:solidFill>
                  <a:srgbClr val="552C88"/>
                </a:solidFill>
                <a:latin typeface="Montserrat"/>
                <a:ea typeface="Montserrat"/>
                <a:cs typeface="Montserrat"/>
                <a:sym typeface="Montserrat"/>
              </a:rPr>
              <a:t>ENQUÊTE</a:t>
            </a:r>
            <a:endParaRPr sz="4500">
              <a:solidFill>
                <a:srgbClr val="552C88"/>
              </a:solidFill>
              <a:latin typeface="Montserrat"/>
              <a:ea typeface="Montserrat"/>
              <a:cs typeface="Montserrat"/>
              <a:sym typeface="Montserrat"/>
            </a:endParaRPr>
          </a:p>
        </p:txBody>
      </p:sp>
      <p:sp>
        <p:nvSpPr>
          <p:cNvPr id="93" name="Google Shape;93;p13"/>
          <p:cNvSpPr txBox="1"/>
          <p:nvPr/>
        </p:nvSpPr>
        <p:spPr>
          <a:xfrm>
            <a:off x="590566" y="2662332"/>
            <a:ext cx="5505434" cy="781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4500" cap="none">
                <a:solidFill>
                  <a:srgbClr val="552C88"/>
                </a:solidFill>
                <a:latin typeface="Montserrat"/>
                <a:ea typeface="Montserrat"/>
                <a:cs typeface="Montserrat"/>
                <a:sym typeface="Montserrat"/>
              </a:rPr>
              <a:t>SUR LA RÉSILIENCE</a:t>
            </a:r>
            <a:endParaRPr b="1" sz="4500">
              <a:solidFill>
                <a:srgbClr val="552C88"/>
              </a:solidFill>
              <a:latin typeface="Montserrat"/>
              <a:ea typeface="Montserrat"/>
              <a:cs typeface="Montserrat"/>
              <a:sym typeface="Montserrat"/>
            </a:endParaRPr>
          </a:p>
        </p:txBody>
      </p:sp>
      <p:sp>
        <p:nvSpPr>
          <p:cNvPr id="94" name="Google Shape;94;p13"/>
          <p:cNvSpPr txBox="1"/>
          <p:nvPr/>
        </p:nvSpPr>
        <p:spPr>
          <a:xfrm>
            <a:off x="590566" y="3875674"/>
            <a:ext cx="5505434" cy="781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4500" cap="none">
                <a:solidFill>
                  <a:srgbClr val="552C88"/>
                </a:solidFill>
                <a:latin typeface="Montserrat"/>
                <a:ea typeface="Montserrat"/>
                <a:cs typeface="Montserrat"/>
                <a:sym typeface="Montserrat"/>
              </a:rPr>
              <a:t>INCLUSIVE</a:t>
            </a:r>
            <a:endParaRPr b="1" sz="4500">
              <a:solidFill>
                <a:srgbClr val="552C88"/>
              </a:solidFill>
              <a:latin typeface="Montserrat"/>
              <a:ea typeface="Montserrat"/>
              <a:cs typeface="Montserrat"/>
              <a:sym typeface="Montserrat"/>
            </a:endParaRPr>
          </a:p>
        </p:txBody>
      </p:sp>
      <p:pic>
        <p:nvPicPr>
          <p:cNvPr descr="A picture containing object, clock, drawing&#10;&#10;Description automatically generated" id="95" name="Google Shape;95;p13"/>
          <p:cNvPicPr preferRelativeResize="0"/>
          <p:nvPr/>
        </p:nvPicPr>
        <p:blipFill rotWithShape="1">
          <a:blip r:embed="rId4">
            <a:alphaModFix/>
          </a:blip>
          <a:srcRect b="0" l="0" r="0" t="0"/>
          <a:stretch/>
        </p:blipFill>
        <p:spPr>
          <a:xfrm>
            <a:off x="681200" y="5736462"/>
            <a:ext cx="2204759" cy="431990"/>
          </a:xfrm>
          <a:prstGeom prst="rect">
            <a:avLst/>
          </a:prstGeom>
          <a:noFill/>
          <a:ln>
            <a:noFill/>
          </a:ln>
        </p:spPr>
      </p:pic>
      <p:pic>
        <p:nvPicPr>
          <p:cNvPr descr="Text&#10;&#10;Description automatically generated with medium confidence" id="96" name="Google Shape;96;p13"/>
          <p:cNvPicPr preferRelativeResize="0"/>
          <p:nvPr/>
        </p:nvPicPr>
        <p:blipFill rotWithShape="1">
          <a:blip r:embed="rId5">
            <a:alphaModFix/>
          </a:blip>
          <a:srcRect b="0" l="0" r="0" t="0"/>
          <a:stretch/>
        </p:blipFill>
        <p:spPr>
          <a:xfrm>
            <a:off x="678406" y="724974"/>
            <a:ext cx="2625121" cy="10319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nvSpPr>
        <p:spPr>
          <a:xfrm>
            <a:off x="555863" y="432843"/>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400"/>
              <a:buFont typeface="Montserrat Light"/>
              <a:buNone/>
            </a:pPr>
            <a:r>
              <a:rPr lang="fr-CA" sz="2400">
                <a:solidFill>
                  <a:srgbClr val="210544"/>
                </a:solidFill>
                <a:latin typeface="Montserrat Light"/>
                <a:ea typeface="Montserrat Light"/>
                <a:cs typeface="Montserrat Light"/>
                <a:sym typeface="Montserrat Light"/>
              </a:rPr>
              <a:t>Perceptions | </a:t>
            </a:r>
            <a:r>
              <a:rPr b="1" lang="fr-CA" sz="2400">
                <a:solidFill>
                  <a:srgbClr val="210544"/>
                </a:solidFill>
                <a:latin typeface="Montserrat"/>
                <a:ea typeface="Montserrat"/>
                <a:cs typeface="Montserrat"/>
                <a:sym typeface="Montserrat"/>
              </a:rPr>
              <a:t>Niveau global de préoccupation concernant les catastrophes</a:t>
            </a:r>
            <a:endParaRPr b="1" sz="2400" cap="none">
              <a:solidFill>
                <a:srgbClr val="210544"/>
              </a:solidFill>
              <a:latin typeface="Montserrat"/>
              <a:ea typeface="Montserrat"/>
              <a:cs typeface="Montserrat"/>
              <a:sym typeface="Montserrat"/>
            </a:endParaRPr>
          </a:p>
        </p:txBody>
      </p:sp>
      <p:sp>
        <p:nvSpPr>
          <p:cNvPr id="211" name="Google Shape;211;p22"/>
          <p:cNvSpPr txBox="1"/>
          <p:nvPr/>
        </p:nvSpPr>
        <p:spPr>
          <a:xfrm>
            <a:off x="555863" y="974577"/>
            <a:ext cx="10988858" cy="304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Les catastrophes suscitent une grande inquiétude; plus de quatre personnes sur dix déclarant être très préoccupées. </a:t>
            </a:r>
            <a:endParaRPr/>
          </a:p>
        </p:txBody>
      </p:sp>
      <p:sp>
        <p:nvSpPr>
          <p:cNvPr id="212" name="Google Shape;212;p22"/>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213" name="Google Shape;213;p22"/>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214" name="Google Shape;214;p22"/>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215" name="Google Shape;215;p22"/>
          <p:cNvCxnSpPr/>
          <p:nvPr/>
        </p:nvCxnSpPr>
        <p:spPr>
          <a:xfrm>
            <a:off x="644764" y="1513899"/>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216" name="Google Shape;216;p22"/>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pic>
        <p:nvPicPr>
          <p:cNvPr id="217" name="Google Shape;217;p22"/>
          <p:cNvPicPr preferRelativeResize="0"/>
          <p:nvPr/>
        </p:nvPicPr>
        <p:blipFill rotWithShape="1">
          <a:blip r:embed="rId4">
            <a:alphaModFix/>
          </a:blip>
          <a:srcRect b="0" l="0" r="0" t="0"/>
          <a:stretch/>
        </p:blipFill>
        <p:spPr>
          <a:xfrm>
            <a:off x="3094844" y="1953063"/>
            <a:ext cx="7144200" cy="3615600"/>
          </a:xfrm>
          <a:prstGeom prst="rect">
            <a:avLst/>
          </a:prstGeom>
          <a:noFill/>
          <a:ln>
            <a:noFill/>
          </a:ln>
        </p:spPr>
      </p:pic>
      <p:sp>
        <p:nvSpPr>
          <p:cNvPr id="218" name="Google Shape;218;p22"/>
          <p:cNvSpPr txBox="1"/>
          <p:nvPr/>
        </p:nvSpPr>
        <p:spPr>
          <a:xfrm>
            <a:off x="555863" y="1675343"/>
            <a:ext cx="10988858" cy="8026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Q5	À quel point êtes-vous personnellement préoccupé par les catastrophes? Une catastrophe peut être définie comme : une perturbation grave du fonctionnement d’une communauté ou d’une société à une échelle quelconque en raison d’événements dangereux qui interagissent avec les conditions d’exposition, de vulnérabilité et de capacité, entraînant l’une ou plusieurs des situations suivantes : pertes et répercussions humaines, matérielles, économiques et environnementales. Exemples de risques : inondation, glissements, feux de forêt, arbres tombés, etc.  </a:t>
            </a:r>
            <a:endParaRPr/>
          </a:p>
        </p:txBody>
      </p:sp>
      <p:sp>
        <p:nvSpPr>
          <p:cNvPr id="219" name="Google Shape;219;p22"/>
          <p:cNvSpPr/>
          <p:nvPr/>
        </p:nvSpPr>
        <p:spPr>
          <a:xfrm rot="5400000">
            <a:off x="4769113" y="1719386"/>
            <a:ext cx="215374" cy="2438400"/>
          </a:xfrm>
          <a:prstGeom prst="leftBrace">
            <a:avLst>
              <a:gd fmla="val 8333" name="adj1"/>
              <a:gd fmla="val 50000" name="adj2"/>
            </a:avLst>
          </a:prstGeom>
          <a:noFill/>
          <a:ln cap="flat" cmpd="sng" w="952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220" name="Google Shape;220;p22"/>
          <p:cNvSpPr txBox="1"/>
          <p:nvPr/>
        </p:nvSpPr>
        <p:spPr>
          <a:xfrm>
            <a:off x="4099034" y="2547120"/>
            <a:ext cx="168043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600">
                <a:solidFill>
                  <a:srgbClr val="3F3F3F"/>
                </a:solidFill>
                <a:latin typeface="Cordia New"/>
                <a:ea typeface="Cordia New"/>
                <a:cs typeface="Cordia New"/>
                <a:sym typeface="Cordia New"/>
              </a:rPr>
              <a:t>Préoccupé (93 %)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nvSpPr>
        <p:spPr>
          <a:xfrm>
            <a:off x="555863"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400"/>
              <a:buFont typeface="Montserrat Light"/>
              <a:buNone/>
            </a:pPr>
            <a:r>
              <a:rPr lang="fr-CA" sz="2400">
                <a:solidFill>
                  <a:srgbClr val="210544"/>
                </a:solidFill>
                <a:latin typeface="Montserrat Light"/>
                <a:ea typeface="Montserrat Light"/>
                <a:cs typeface="Montserrat Light"/>
                <a:sym typeface="Montserrat Light"/>
              </a:rPr>
              <a:t>Perceptions | </a:t>
            </a:r>
            <a:r>
              <a:rPr b="1" lang="fr-CA" sz="2400">
                <a:solidFill>
                  <a:srgbClr val="210544"/>
                </a:solidFill>
                <a:latin typeface="Montserrat"/>
                <a:ea typeface="Montserrat"/>
                <a:cs typeface="Montserrat"/>
                <a:sym typeface="Montserrat"/>
              </a:rPr>
              <a:t>Préoccupation par rapport à l’expérience des catastrophes</a:t>
            </a:r>
            <a:endParaRPr b="1" sz="2400" cap="none">
              <a:solidFill>
                <a:srgbClr val="210544"/>
              </a:solidFill>
              <a:latin typeface="Montserrat"/>
              <a:ea typeface="Montserrat"/>
              <a:cs typeface="Montserrat"/>
              <a:sym typeface="Montserrat"/>
            </a:endParaRPr>
          </a:p>
        </p:txBody>
      </p:sp>
      <p:sp>
        <p:nvSpPr>
          <p:cNvPr id="226" name="Google Shape;226;p23"/>
          <p:cNvSpPr txBox="1"/>
          <p:nvPr/>
        </p:nvSpPr>
        <p:spPr>
          <a:xfrm>
            <a:off x="555863" y="981139"/>
            <a:ext cx="10988858"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La préoccupation la plus importante concerne les tempêtes majeures, mais une majorité s’inquiète aussi de la plupart des autres types de catastrophes. Près de quatre personnes sur dix signalent avoir vécu l’une de ces catastrophes au cours des cinq dernières années. L’exception concerne les tremblements de terre, qui sont notamment moins fréquents et donc moins préoccupants.  </a:t>
            </a:r>
            <a:endParaRPr/>
          </a:p>
        </p:txBody>
      </p:sp>
      <p:sp>
        <p:nvSpPr>
          <p:cNvPr id="227" name="Google Shape;227;p23"/>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228" name="Google Shape;228;p23"/>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229" name="Google Shape;229;p23"/>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230" name="Google Shape;230;p23"/>
          <p:cNvCxnSpPr/>
          <p:nvPr/>
        </p:nvCxnSpPr>
        <p:spPr>
          <a:xfrm>
            <a:off x="644764" y="1996587"/>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231" name="Google Shape;231;p23"/>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232" name="Google Shape;232;p23"/>
          <p:cNvSpPr txBox="1"/>
          <p:nvPr/>
        </p:nvSpPr>
        <p:spPr>
          <a:xfrm>
            <a:off x="555863" y="2105481"/>
            <a:ext cx="10988858" cy="4470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Q6	Quel type de catastrophe vous préoccupe le plus? (Plusieurs réponses permises)</a:t>
            </a:r>
            <a:endParaRPr/>
          </a:p>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Q7	Au cours des 5 dernières années, votre collectivité a-t-elle été touchée par l’une des catastrophes suivantes? (Plusieurs réponses permises)</a:t>
            </a:r>
            <a:endParaRPr/>
          </a:p>
        </p:txBody>
      </p:sp>
      <p:pic>
        <p:nvPicPr>
          <p:cNvPr id="233" name="Google Shape;233;p23"/>
          <p:cNvPicPr preferRelativeResize="0"/>
          <p:nvPr/>
        </p:nvPicPr>
        <p:blipFill rotWithShape="1">
          <a:blip r:embed="rId4">
            <a:alphaModFix/>
          </a:blip>
          <a:srcRect b="0" l="0" r="0" t="0"/>
          <a:stretch/>
        </p:blipFill>
        <p:spPr>
          <a:xfrm>
            <a:off x="1723204" y="2254956"/>
            <a:ext cx="8743075" cy="38034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4"/>
          <p:cNvSpPr txBox="1"/>
          <p:nvPr/>
        </p:nvSpPr>
        <p:spPr>
          <a:xfrm>
            <a:off x="555863" y="303747"/>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Perceptions | </a:t>
            </a:r>
            <a:r>
              <a:rPr b="1" lang="fr-CA" sz="2800">
                <a:solidFill>
                  <a:srgbClr val="210544"/>
                </a:solidFill>
                <a:latin typeface="Montserrat"/>
                <a:ea typeface="Montserrat"/>
                <a:cs typeface="Montserrat"/>
                <a:sym typeface="Montserrat"/>
              </a:rPr>
              <a:t>Effets des catastrophes sur la santé</a:t>
            </a:r>
            <a:endParaRPr b="1" sz="2800" cap="none">
              <a:solidFill>
                <a:srgbClr val="210544"/>
              </a:solidFill>
              <a:latin typeface="Montserrat"/>
              <a:ea typeface="Montserrat"/>
              <a:cs typeface="Montserrat"/>
              <a:sym typeface="Montserrat"/>
            </a:endParaRPr>
          </a:p>
        </p:txBody>
      </p:sp>
      <p:sp>
        <p:nvSpPr>
          <p:cNvPr id="239" name="Google Shape;239;p24"/>
          <p:cNvSpPr txBox="1"/>
          <p:nvPr/>
        </p:nvSpPr>
        <p:spPr>
          <a:xfrm>
            <a:off x="667736" y="860680"/>
            <a:ext cx="10988858"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Parmi ceux qui ont signalé une catastrophe dans leur communauté au cours des cinq dernières années, l’effet le plus largement signalé est sur les conditions de santé mentale. Les maladies respiratoires, la contamination des aliments et de l’eau et les blessures légères sont moins souvent citées, mais encore signalées par une minorité importante qui a vécu une catastrophe. </a:t>
            </a:r>
            <a:endParaRPr/>
          </a:p>
        </p:txBody>
      </p:sp>
      <p:sp>
        <p:nvSpPr>
          <p:cNvPr id="240" name="Google Shape;240;p24"/>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241" name="Google Shape;241;p24"/>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242" name="Google Shape;242;p24"/>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243" name="Google Shape;243;p24"/>
          <p:cNvCxnSpPr/>
          <p:nvPr/>
        </p:nvCxnSpPr>
        <p:spPr>
          <a:xfrm>
            <a:off x="644764" y="1774915"/>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244" name="Google Shape;244;p24"/>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245" name="Google Shape;245;p24"/>
          <p:cNvSpPr txBox="1"/>
          <p:nvPr/>
        </p:nvSpPr>
        <p:spPr>
          <a:xfrm>
            <a:off x="555863" y="1883809"/>
            <a:ext cx="10988858" cy="620876"/>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Q8	D’après ce que vous connaissez ou avez entendu, quels ont été les effets sur la santé des membres de la communauté touchée par la catastrophe? Sous-échantillon : Question posée à ceux qui disent que leur communauté a été touchée par une catastrophe au cours des 5 dernières années (n=84) (Plusieurs réponses permises)</a:t>
            </a:r>
            <a:endParaRPr/>
          </a:p>
        </p:txBody>
      </p:sp>
      <p:pic>
        <p:nvPicPr>
          <p:cNvPr id="246" name="Google Shape;246;p24"/>
          <p:cNvPicPr preferRelativeResize="0"/>
          <p:nvPr/>
        </p:nvPicPr>
        <p:blipFill rotWithShape="1">
          <a:blip r:embed="rId4">
            <a:alphaModFix/>
          </a:blip>
          <a:srcRect b="0" l="0" r="0" t="0"/>
          <a:stretch/>
        </p:blipFill>
        <p:spPr>
          <a:xfrm>
            <a:off x="2260389" y="2837792"/>
            <a:ext cx="8743075" cy="3290837"/>
          </a:xfrm>
          <a:prstGeom prst="rect">
            <a:avLst/>
          </a:prstGeom>
          <a:noFill/>
          <a:ln>
            <a:noFill/>
          </a:ln>
        </p:spPr>
      </p:pic>
      <p:sp>
        <p:nvSpPr>
          <p:cNvPr id="247" name="Google Shape;247;p24"/>
          <p:cNvSpPr txBox="1"/>
          <p:nvPr/>
        </p:nvSpPr>
        <p:spPr>
          <a:xfrm>
            <a:off x="3430369" y="2480536"/>
            <a:ext cx="5328745"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1400">
                <a:solidFill>
                  <a:srgbClr val="3F3F3F"/>
                </a:solidFill>
                <a:latin typeface="Montserrat"/>
                <a:ea typeface="Montserrat"/>
                <a:cs typeface="Montserrat"/>
                <a:sym typeface="Montserrat"/>
              </a:rPr>
              <a:t>% des personnes touchées par une catastrophe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25"/>
          <p:cNvPicPr preferRelativeResize="0"/>
          <p:nvPr/>
        </p:nvPicPr>
        <p:blipFill rotWithShape="1">
          <a:blip r:embed="rId3">
            <a:alphaModFix/>
          </a:blip>
          <a:srcRect b="0" l="0" r="0" t="0"/>
          <a:stretch/>
        </p:blipFill>
        <p:spPr>
          <a:xfrm>
            <a:off x="1270221" y="1985513"/>
            <a:ext cx="4957722" cy="3795719"/>
          </a:xfrm>
          <a:prstGeom prst="rect">
            <a:avLst/>
          </a:prstGeom>
          <a:noFill/>
          <a:ln>
            <a:noFill/>
          </a:ln>
        </p:spPr>
      </p:pic>
      <p:sp>
        <p:nvSpPr>
          <p:cNvPr id="253" name="Google Shape;253;p25"/>
          <p:cNvSpPr txBox="1"/>
          <p:nvPr/>
        </p:nvSpPr>
        <p:spPr>
          <a:xfrm>
            <a:off x="555863" y="464374"/>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Perceptions | </a:t>
            </a:r>
            <a:r>
              <a:rPr b="1" lang="fr-CA" sz="2800">
                <a:solidFill>
                  <a:srgbClr val="210544"/>
                </a:solidFill>
                <a:latin typeface="Montserrat"/>
                <a:ea typeface="Montserrat"/>
                <a:cs typeface="Montserrat"/>
                <a:sym typeface="Montserrat"/>
              </a:rPr>
              <a:t>Changement de la fréquence des catastrophes</a:t>
            </a:r>
            <a:endParaRPr b="1" sz="2800" cap="none">
              <a:solidFill>
                <a:srgbClr val="210544"/>
              </a:solidFill>
              <a:latin typeface="Montserrat"/>
              <a:ea typeface="Montserrat"/>
              <a:cs typeface="Montserrat"/>
              <a:sym typeface="Montserrat"/>
            </a:endParaRPr>
          </a:p>
        </p:txBody>
      </p:sp>
      <p:sp>
        <p:nvSpPr>
          <p:cNvPr id="254" name="Google Shape;254;p25"/>
          <p:cNvSpPr txBox="1"/>
          <p:nvPr/>
        </p:nvSpPr>
        <p:spPr>
          <a:xfrm>
            <a:off x="555863" y="1149479"/>
            <a:ext cx="10988858" cy="304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Une majorité de six personnes sur dix croit que les catastrophes sont de plus en plus fréquentes dans leur communauté. </a:t>
            </a:r>
            <a:endParaRPr/>
          </a:p>
        </p:txBody>
      </p:sp>
      <p:sp>
        <p:nvSpPr>
          <p:cNvPr id="255" name="Google Shape;255;p25"/>
          <p:cNvSpPr txBox="1"/>
          <p:nvPr>
            <p:ph idx="12" type="sldNum"/>
          </p:nvPr>
        </p:nvSpPr>
        <p:spPr>
          <a:xfrm>
            <a:off x="7423134" y="5991434"/>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256" name="Google Shape;256;p25"/>
          <p:cNvSpPr txBox="1"/>
          <p:nvPr/>
        </p:nvSpPr>
        <p:spPr>
          <a:xfrm>
            <a:off x="555863" y="621834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257" name="Google Shape;257;p25"/>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258" name="Google Shape;258;p25"/>
          <p:cNvCxnSpPr/>
          <p:nvPr/>
        </p:nvCxnSpPr>
        <p:spPr>
          <a:xfrm>
            <a:off x="644764" y="1572633"/>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259" name="Google Shape;259;p25"/>
          <p:cNvPicPr preferRelativeResize="0"/>
          <p:nvPr/>
        </p:nvPicPr>
        <p:blipFill rotWithShape="1">
          <a:blip r:embed="rId4">
            <a:alphaModFix/>
          </a:blip>
          <a:srcRect b="0" l="0" r="0" t="0"/>
          <a:stretch/>
        </p:blipFill>
        <p:spPr>
          <a:xfrm>
            <a:off x="10462207" y="6095913"/>
            <a:ext cx="1082514" cy="206193"/>
          </a:xfrm>
          <a:prstGeom prst="rect">
            <a:avLst/>
          </a:prstGeom>
          <a:noFill/>
          <a:ln>
            <a:noFill/>
          </a:ln>
        </p:spPr>
      </p:pic>
      <p:sp>
        <p:nvSpPr>
          <p:cNvPr id="260" name="Google Shape;260;p25"/>
          <p:cNvSpPr txBox="1"/>
          <p:nvPr/>
        </p:nvSpPr>
        <p:spPr>
          <a:xfrm>
            <a:off x="555863" y="1713739"/>
            <a:ext cx="10988858" cy="259080"/>
          </a:xfrm>
          <a:prstGeom prst="rect">
            <a:avLst/>
          </a:prstGeom>
          <a:noFill/>
          <a:ln>
            <a:noFill/>
          </a:ln>
        </p:spPr>
        <p:txBody>
          <a:bodyPr anchorCtr="0" anchor="t" bIns="45700" lIns="91425" spcFirstLastPara="1" rIns="91425" wrap="square" tIns="45700">
            <a:spAutoFit/>
          </a:bodyPr>
          <a:lstStyle/>
          <a:p>
            <a:pPr indent="-346075" lvl="0" marL="346075" marR="0" rtl="0" algn="l">
              <a:spcBef>
                <a:spcPts val="0"/>
              </a:spcBef>
              <a:spcAft>
                <a:spcPts val="0"/>
              </a:spcAft>
              <a:buNone/>
            </a:pPr>
            <a:r>
              <a:rPr i="1" lang="fr-CA" sz="1100">
                <a:solidFill>
                  <a:srgbClr val="3F3F3F"/>
                </a:solidFill>
                <a:latin typeface="Montserrat"/>
                <a:ea typeface="Montserrat"/>
                <a:cs typeface="Montserrat"/>
                <a:sym typeface="Montserrat"/>
              </a:rPr>
              <a:t>Q9	Selon vous, les catastrophes deviennent-elles de plus en plus fréquentes dans votre communauté?</a:t>
            </a:r>
            <a:endParaRPr/>
          </a:p>
        </p:txBody>
      </p:sp>
      <p:sp>
        <p:nvSpPr>
          <p:cNvPr id="261" name="Google Shape;261;p25"/>
          <p:cNvSpPr/>
          <p:nvPr/>
        </p:nvSpPr>
        <p:spPr>
          <a:xfrm>
            <a:off x="5568447" y="3166008"/>
            <a:ext cx="241373" cy="240311"/>
          </a:xfrm>
          <a:prstGeom prst="rect">
            <a:avLst/>
          </a:prstGeom>
          <a:solidFill>
            <a:srgbClr val="FDBC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5"/>
          <p:cNvSpPr/>
          <p:nvPr/>
        </p:nvSpPr>
        <p:spPr>
          <a:xfrm>
            <a:off x="5568447" y="3687345"/>
            <a:ext cx="241373" cy="240312"/>
          </a:xfrm>
          <a:prstGeom prst="rect">
            <a:avLst/>
          </a:prstGeom>
          <a:solidFill>
            <a:srgbClr val="260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5"/>
          <p:cNvSpPr/>
          <p:nvPr/>
        </p:nvSpPr>
        <p:spPr>
          <a:xfrm>
            <a:off x="5574655" y="4208683"/>
            <a:ext cx="241372" cy="24031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5"/>
          <p:cNvSpPr txBox="1"/>
          <p:nvPr/>
        </p:nvSpPr>
        <p:spPr>
          <a:xfrm>
            <a:off x="6054072" y="4194732"/>
            <a:ext cx="1670372"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Incertain(e)</a:t>
            </a:r>
            <a:endParaRPr/>
          </a:p>
        </p:txBody>
      </p:sp>
      <p:sp>
        <p:nvSpPr>
          <p:cNvPr id="265" name="Google Shape;265;p25"/>
          <p:cNvSpPr txBox="1"/>
          <p:nvPr/>
        </p:nvSpPr>
        <p:spPr>
          <a:xfrm>
            <a:off x="6054072" y="3653467"/>
            <a:ext cx="33856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Non</a:t>
            </a:r>
            <a:endParaRPr/>
          </a:p>
        </p:txBody>
      </p:sp>
      <p:sp>
        <p:nvSpPr>
          <p:cNvPr id="266" name="Google Shape;266;p25"/>
          <p:cNvSpPr txBox="1"/>
          <p:nvPr/>
        </p:nvSpPr>
        <p:spPr>
          <a:xfrm>
            <a:off x="6054072" y="3112202"/>
            <a:ext cx="31824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Oui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6"/>
          <p:cNvSpPr txBox="1"/>
          <p:nvPr/>
        </p:nvSpPr>
        <p:spPr>
          <a:xfrm>
            <a:off x="555863" y="228331"/>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Perceptions | </a:t>
            </a:r>
            <a:r>
              <a:rPr b="1" lang="fr-CA" sz="2800">
                <a:solidFill>
                  <a:srgbClr val="210544"/>
                </a:solidFill>
                <a:latin typeface="Montserrat"/>
                <a:ea typeface="Montserrat"/>
                <a:cs typeface="Montserrat"/>
                <a:sym typeface="Montserrat"/>
              </a:rPr>
              <a:t>Écosystème le plus à risque</a:t>
            </a:r>
            <a:endParaRPr b="1" sz="2800" cap="none">
              <a:solidFill>
                <a:srgbClr val="210544"/>
              </a:solidFill>
              <a:latin typeface="Montserrat"/>
              <a:ea typeface="Montserrat"/>
              <a:cs typeface="Montserrat"/>
              <a:sym typeface="Montserrat"/>
            </a:endParaRPr>
          </a:p>
        </p:txBody>
      </p:sp>
      <p:sp>
        <p:nvSpPr>
          <p:cNvPr id="272" name="Google Shape;272;p26"/>
          <p:cNvSpPr txBox="1"/>
          <p:nvPr/>
        </p:nvSpPr>
        <p:spPr>
          <a:xfrm>
            <a:off x="612872" y="781964"/>
            <a:ext cx="10988858" cy="94488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Les répondants croient que les forêts seraient les plus à risque d’une catastrophe dans leur communauté, suivie des rivières et des lacs; ce qui dépend, en partie, de la proximité de ces écosystèmes (c.-à-d., que les zones côtières et la toundra sont moins susceptibles d’être mentionnées, non pas parce qu’elles ne sont pas également exposées à des risques, mais parce que relativement peu de répondants habitent près de ces zones).</a:t>
            </a:r>
            <a:endParaRPr/>
          </a:p>
        </p:txBody>
      </p:sp>
      <p:sp>
        <p:nvSpPr>
          <p:cNvPr id="273" name="Google Shape;273;p26"/>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274" name="Google Shape;274;p26"/>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275" name="Google Shape;275;p26"/>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276" name="Google Shape;276;p26"/>
          <p:cNvCxnSpPr/>
          <p:nvPr/>
        </p:nvCxnSpPr>
        <p:spPr>
          <a:xfrm>
            <a:off x="644764" y="1774915"/>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277" name="Google Shape;277;p26"/>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278" name="Google Shape;278;p26"/>
          <p:cNvSpPr txBox="1"/>
          <p:nvPr/>
        </p:nvSpPr>
        <p:spPr>
          <a:xfrm>
            <a:off x="555863" y="1883809"/>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Q17	Selon vous, si une catastrophe devait survenir dans votre communauté, quel écosystème environnemental serait le plus à risque? (Plusieurs réponses permises)</a:t>
            </a:r>
            <a:endParaRPr/>
          </a:p>
        </p:txBody>
      </p:sp>
      <p:pic>
        <p:nvPicPr>
          <p:cNvPr id="279" name="Google Shape;279;p26"/>
          <p:cNvPicPr preferRelativeResize="0"/>
          <p:nvPr/>
        </p:nvPicPr>
        <p:blipFill rotWithShape="1">
          <a:blip r:embed="rId4">
            <a:alphaModFix/>
          </a:blip>
          <a:srcRect b="0" l="0" r="0" t="0"/>
          <a:stretch/>
        </p:blipFill>
        <p:spPr>
          <a:xfrm>
            <a:off x="2260389" y="2292431"/>
            <a:ext cx="8743075" cy="3803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p:cNvSpPr txBox="1"/>
          <p:nvPr/>
        </p:nvSpPr>
        <p:spPr>
          <a:xfrm>
            <a:off x="555863"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Perceptions | </a:t>
            </a:r>
            <a:r>
              <a:rPr b="1" lang="fr-CA" sz="2800">
                <a:solidFill>
                  <a:srgbClr val="210544"/>
                </a:solidFill>
                <a:latin typeface="Montserrat"/>
                <a:ea typeface="Montserrat"/>
                <a:cs typeface="Montserrat"/>
                <a:sym typeface="Montserrat"/>
              </a:rPr>
              <a:t>Pratiques de récolte les plus touchées</a:t>
            </a:r>
            <a:endParaRPr b="1" sz="2800" cap="none">
              <a:solidFill>
                <a:srgbClr val="210544"/>
              </a:solidFill>
              <a:latin typeface="Montserrat"/>
              <a:ea typeface="Montserrat"/>
              <a:cs typeface="Montserrat"/>
              <a:sym typeface="Montserrat"/>
            </a:endParaRPr>
          </a:p>
        </p:txBody>
      </p:sp>
      <p:sp>
        <p:nvSpPr>
          <p:cNvPr id="285" name="Google Shape;285;p27"/>
          <p:cNvSpPr txBox="1"/>
          <p:nvPr/>
        </p:nvSpPr>
        <p:spPr>
          <a:xfrm>
            <a:off x="555863" y="1030973"/>
            <a:ext cx="10988858" cy="304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Les répondants s’attendent à ce que la plupart des pratiques de récolte soient touchées par une catastrophe. </a:t>
            </a:r>
            <a:endParaRPr/>
          </a:p>
        </p:txBody>
      </p:sp>
      <p:sp>
        <p:nvSpPr>
          <p:cNvPr id="286" name="Google Shape;286;p27"/>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287" name="Google Shape;287;p27"/>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288" name="Google Shape;288;p27"/>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289" name="Google Shape;289;p27"/>
          <p:cNvCxnSpPr/>
          <p:nvPr/>
        </p:nvCxnSpPr>
        <p:spPr>
          <a:xfrm>
            <a:off x="644764" y="1583487"/>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290" name="Google Shape;290;p27"/>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291" name="Google Shape;291;p27"/>
          <p:cNvSpPr txBox="1"/>
          <p:nvPr/>
        </p:nvSpPr>
        <p:spPr>
          <a:xfrm>
            <a:off x="555863" y="1692381"/>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Q18	Quelles pratiques de récolte seraient les plus touchées par la catastrophe? (Plusieurs réponses permises)</a:t>
            </a:r>
            <a:endParaRPr/>
          </a:p>
        </p:txBody>
      </p:sp>
      <p:pic>
        <p:nvPicPr>
          <p:cNvPr id="292" name="Google Shape;292;p27"/>
          <p:cNvPicPr preferRelativeResize="0"/>
          <p:nvPr/>
        </p:nvPicPr>
        <p:blipFill rotWithShape="1">
          <a:blip r:embed="rId4">
            <a:alphaModFix/>
          </a:blip>
          <a:srcRect b="0" l="0" r="0" t="0"/>
          <a:stretch/>
        </p:blipFill>
        <p:spPr>
          <a:xfrm>
            <a:off x="2273373" y="2150191"/>
            <a:ext cx="8743075" cy="38034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8"/>
          <p:cNvSpPr txBox="1"/>
          <p:nvPr/>
        </p:nvSpPr>
        <p:spPr>
          <a:xfrm>
            <a:off x="555863" y="432843"/>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Perceptions | </a:t>
            </a:r>
            <a:r>
              <a:rPr b="1" lang="fr-CA" sz="2800">
                <a:solidFill>
                  <a:srgbClr val="210544"/>
                </a:solidFill>
                <a:latin typeface="Montserrat"/>
                <a:ea typeface="Montserrat"/>
                <a:cs typeface="Montserrat"/>
                <a:sym typeface="Montserrat"/>
              </a:rPr>
              <a:t>Importance perçue de la stratégie climatique</a:t>
            </a:r>
            <a:endParaRPr b="1" sz="2800" cap="none">
              <a:solidFill>
                <a:srgbClr val="210544"/>
              </a:solidFill>
              <a:latin typeface="Montserrat"/>
              <a:ea typeface="Montserrat"/>
              <a:cs typeface="Montserrat"/>
              <a:sym typeface="Montserrat"/>
            </a:endParaRPr>
          </a:p>
        </p:txBody>
      </p:sp>
      <p:sp>
        <p:nvSpPr>
          <p:cNvPr id="298" name="Google Shape;298;p28"/>
          <p:cNvSpPr txBox="1"/>
          <p:nvPr/>
        </p:nvSpPr>
        <p:spPr>
          <a:xfrm>
            <a:off x="555863" y="1021712"/>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Les participants à l’enquête croient généralement qu’il est important que leur communauté ait une stratégie d’intervention face aux changements climatiques. </a:t>
            </a:r>
            <a:endParaRPr/>
          </a:p>
        </p:txBody>
      </p:sp>
      <p:sp>
        <p:nvSpPr>
          <p:cNvPr id="299" name="Google Shape;299;p28"/>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300" name="Google Shape;300;p28"/>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301" name="Google Shape;301;p28"/>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302" name="Google Shape;302;p28"/>
          <p:cNvCxnSpPr/>
          <p:nvPr/>
        </p:nvCxnSpPr>
        <p:spPr>
          <a:xfrm>
            <a:off x="644764" y="1561034"/>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303" name="Google Shape;303;p28"/>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pic>
        <p:nvPicPr>
          <p:cNvPr id="304" name="Google Shape;304;p28"/>
          <p:cNvPicPr preferRelativeResize="0"/>
          <p:nvPr/>
        </p:nvPicPr>
        <p:blipFill rotWithShape="1">
          <a:blip r:embed="rId4">
            <a:alphaModFix/>
          </a:blip>
          <a:srcRect b="0" l="0" r="0" t="0"/>
          <a:stretch/>
        </p:blipFill>
        <p:spPr>
          <a:xfrm>
            <a:off x="3016469" y="2193026"/>
            <a:ext cx="7144129" cy="3615731"/>
          </a:xfrm>
          <a:prstGeom prst="rect">
            <a:avLst/>
          </a:prstGeom>
          <a:noFill/>
          <a:ln>
            <a:noFill/>
          </a:ln>
        </p:spPr>
      </p:pic>
      <p:sp>
        <p:nvSpPr>
          <p:cNvPr id="305" name="Google Shape;305;p28"/>
          <p:cNvSpPr txBox="1"/>
          <p:nvPr/>
        </p:nvSpPr>
        <p:spPr>
          <a:xfrm>
            <a:off x="555863" y="1675343"/>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Q39	À quel point est-il important que votre communauté ait une stratégie d’intervention face aux changements climatiques?  </a:t>
            </a:r>
            <a:endParaRPr/>
          </a:p>
        </p:txBody>
      </p:sp>
      <p:sp>
        <p:nvSpPr>
          <p:cNvPr id="306" name="Google Shape;306;p28"/>
          <p:cNvSpPr/>
          <p:nvPr/>
        </p:nvSpPr>
        <p:spPr>
          <a:xfrm rot="5400000">
            <a:off x="4769113" y="1719386"/>
            <a:ext cx="215374" cy="2438400"/>
          </a:xfrm>
          <a:prstGeom prst="leftBrace">
            <a:avLst>
              <a:gd fmla="val 8333" name="adj1"/>
              <a:gd fmla="val 50000" name="adj2"/>
            </a:avLst>
          </a:prstGeom>
          <a:noFill/>
          <a:ln cap="flat" cmpd="sng" w="952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07" name="Google Shape;307;p28"/>
          <p:cNvSpPr txBox="1"/>
          <p:nvPr/>
        </p:nvSpPr>
        <p:spPr>
          <a:xfrm>
            <a:off x="4099034" y="2547120"/>
            <a:ext cx="168043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600">
                <a:solidFill>
                  <a:srgbClr val="3F3F3F"/>
                </a:solidFill>
                <a:latin typeface="Cordia New"/>
                <a:ea typeface="Cordia New"/>
                <a:cs typeface="Cordia New"/>
                <a:sym typeface="Cordia New"/>
              </a:rPr>
              <a:t>Important (94 %)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29"/>
          <p:cNvPicPr preferRelativeResize="0"/>
          <p:nvPr/>
        </p:nvPicPr>
        <p:blipFill rotWithShape="1">
          <a:blip r:embed="rId3">
            <a:alphaModFix/>
          </a:blip>
          <a:srcRect b="0" l="0" r="0" t="0"/>
          <a:stretch/>
        </p:blipFill>
        <p:spPr>
          <a:xfrm>
            <a:off x="793" y="446"/>
            <a:ext cx="12190412" cy="6857106"/>
          </a:xfrm>
          <a:prstGeom prst="rect">
            <a:avLst/>
          </a:prstGeom>
          <a:solidFill>
            <a:srgbClr val="4B3281"/>
          </a:solidFill>
          <a:ln>
            <a:noFill/>
          </a:ln>
        </p:spPr>
      </p:pic>
      <p:sp>
        <p:nvSpPr>
          <p:cNvPr id="313" name="Google Shape;313;p29"/>
          <p:cNvSpPr txBox="1"/>
          <p:nvPr/>
        </p:nvSpPr>
        <p:spPr>
          <a:xfrm>
            <a:off x="1176693" y="2613391"/>
            <a:ext cx="9838611" cy="853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5000">
                <a:solidFill>
                  <a:schemeClr val="lt1"/>
                </a:solidFill>
                <a:latin typeface="Montserrat"/>
                <a:ea typeface="Montserrat"/>
                <a:cs typeface="Montserrat"/>
                <a:sym typeface="Montserrat"/>
              </a:rPr>
              <a:t>PRÉPARATION AUX DÉSASTRES</a:t>
            </a:r>
            <a:endParaRPr/>
          </a:p>
        </p:txBody>
      </p:sp>
      <p:pic>
        <p:nvPicPr>
          <p:cNvPr descr="A picture containing drawing&#10;&#10;Description automatically generated" id="314" name="Google Shape;314;p29"/>
          <p:cNvPicPr preferRelativeResize="0"/>
          <p:nvPr/>
        </p:nvPicPr>
        <p:blipFill rotWithShape="1">
          <a:blip r:embed="rId4">
            <a:alphaModFix/>
          </a:blip>
          <a:srcRect b="0" l="0" r="0" t="0"/>
          <a:stretch/>
        </p:blipFill>
        <p:spPr>
          <a:xfrm>
            <a:off x="10462345" y="6095939"/>
            <a:ext cx="1082376" cy="206167"/>
          </a:xfrm>
          <a:prstGeom prst="rect">
            <a:avLst/>
          </a:prstGeom>
          <a:noFill/>
          <a:ln>
            <a:noFill/>
          </a:ln>
        </p:spPr>
      </p:pic>
      <p:sp>
        <p:nvSpPr>
          <p:cNvPr id="315" name="Google Shape;315;p29"/>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30"/>
          <p:cNvPicPr preferRelativeResize="0"/>
          <p:nvPr/>
        </p:nvPicPr>
        <p:blipFill rotWithShape="1">
          <a:blip r:embed="rId3">
            <a:alphaModFix/>
          </a:blip>
          <a:srcRect b="0" l="0" r="0" t="0"/>
          <a:stretch/>
        </p:blipFill>
        <p:spPr>
          <a:xfrm>
            <a:off x="803219" y="3405745"/>
            <a:ext cx="9182100" cy="2190750"/>
          </a:xfrm>
          <a:prstGeom prst="rect">
            <a:avLst/>
          </a:prstGeom>
          <a:noFill/>
          <a:ln>
            <a:noFill/>
          </a:ln>
        </p:spPr>
      </p:pic>
      <p:sp>
        <p:nvSpPr>
          <p:cNvPr id="321" name="Google Shape;321;p30"/>
          <p:cNvSpPr txBox="1"/>
          <p:nvPr/>
        </p:nvSpPr>
        <p:spPr>
          <a:xfrm>
            <a:off x="555863" y="464374"/>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Connaissance des préparatifs communautaires</a:t>
            </a:r>
            <a:endParaRPr b="1" sz="2800" cap="none">
              <a:solidFill>
                <a:srgbClr val="210544"/>
              </a:solidFill>
              <a:latin typeface="Montserrat"/>
              <a:ea typeface="Montserrat"/>
              <a:cs typeface="Montserrat"/>
              <a:sym typeface="Montserrat"/>
            </a:endParaRPr>
          </a:p>
        </p:txBody>
      </p:sp>
      <p:sp>
        <p:nvSpPr>
          <p:cNvPr id="322" name="Google Shape;322;p30"/>
          <p:cNvSpPr txBox="1"/>
          <p:nvPr/>
        </p:nvSpPr>
        <p:spPr>
          <a:xfrm>
            <a:off x="555863" y="998370"/>
            <a:ext cx="10988858"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Environ trois participants sur dix sont au courant des préparatifs communautaires comportant une formation (33 %), une planification en cas de catastrophe (31 %) ou un plan de préparation aux catastrophes (29 %). Moins d’entre eux sont au courant d’un système d’alerte rapide (23 %). Dans tous les cas, il y a une grande proportion de participants (allant d’un tiers à la moitié) qui ne sont pas certains du statut. </a:t>
            </a:r>
            <a:endParaRPr/>
          </a:p>
        </p:txBody>
      </p:sp>
      <p:sp>
        <p:nvSpPr>
          <p:cNvPr id="323" name="Google Shape;323;p30"/>
          <p:cNvSpPr txBox="1"/>
          <p:nvPr>
            <p:ph idx="12" type="sldNum"/>
          </p:nvPr>
        </p:nvSpPr>
        <p:spPr>
          <a:xfrm>
            <a:off x="7423134" y="5991434"/>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324" name="Google Shape;324;p30"/>
          <p:cNvSpPr txBox="1"/>
          <p:nvPr/>
        </p:nvSpPr>
        <p:spPr>
          <a:xfrm>
            <a:off x="555863" y="621834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325" name="Google Shape;325;p30"/>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326" name="Google Shape;326;p30"/>
          <p:cNvCxnSpPr/>
          <p:nvPr/>
        </p:nvCxnSpPr>
        <p:spPr>
          <a:xfrm>
            <a:off x="644764" y="1928233"/>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327" name="Google Shape;327;p30"/>
          <p:cNvPicPr preferRelativeResize="0"/>
          <p:nvPr/>
        </p:nvPicPr>
        <p:blipFill rotWithShape="1">
          <a:blip r:embed="rId4">
            <a:alphaModFix/>
          </a:blip>
          <a:srcRect b="0" l="0" r="0" t="0"/>
          <a:stretch/>
        </p:blipFill>
        <p:spPr>
          <a:xfrm>
            <a:off x="10462207" y="6095913"/>
            <a:ext cx="1082514" cy="206193"/>
          </a:xfrm>
          <a:prstGeom prst="rect">
            <a:avLst/>
          </a:prstGeom>
          <a:noFill/>
          <a:ln>
            <a:noFill/>
          </a:ln>
        </p:spPr>
      </p:pic>
      <p:sp>
        <p:nvSpPr>
          <p:cNvPr id="328" name="Google Shape;328;p30"/>
          <p:cNvSpPr txBox="1"/>
          <p:nvPr/>
        </p:nvSpPr>
        <p:spPr>
          <a:xfrm>
            <a:off x="555863" y="1989341"/>
            <a:ext cx="10988858" cy="1249680"/>
          </a:xfrm>
          <a:prstGeom prst="rect">
            <a:avLst/>
          </a:prstGeom>
          <a:noFill/>
          <a:ln>
            <a:noFill/>
          </a:ln>
        </p:spPr>
        <p:txBody>
          <a:bodyPr anchorCtr="0" anchor="t" bIns="45700" lIns="91425" spcFirstLastPara="1" rIns="91425" wrap="square" tIns="45700">
            <a:spAutoFit/>
          </a:bodyPr>
          <a:lstStyle/>
          <a:p>
            <a:pPr indent="-346075" lvl="0" marL="346075" marR="0" rtl="0" algn="l">
              <a:spcBef>
                <a:spcPts val="0"/>
              </a:spcBef>
              <a:spcAft>
                <a:spcPts val="0"/>
              </a:spcAft>
              <a:buNone/>
            </a:pPr>
            <a:r>
              <a:rPr i="1" lang="fr-CA" sz="1100">
                <a:solidFill>
                  <a:srgbClr val="3F3F3F"/>
                </a:solidFill>
                <a:latin typeface="Montserrat"/>
                <a:ea typeface="Montserrat"/>
                <a:cs typeface="Montserrat"/>
                <a:sym typeface="Montserrat"/>
              </a:rPr>
              <a:t>Q11	Votre communauté a-t-elle un plan de préparation aux catastrophes?</a:t>
            </a:r>
            <a:endParaRPr/>
          </a:p>
          <a:p>
            <a:pPr indent="-346075" lvl="0" marL="346075" marR="0" rtl="0" algn="l">
              <a:spcBef>
                <a:spcPts val="300"/>
              </a:spcBef>
              <a:spcAft>
                <a:spcPts val="0"/>
              </a:spcAft>
              <a:buNone/>
            </a:pPr>
            <a:r>
              <a:rPr i="1" lang="fr-CA" sz="1100">
                <a:solidFill>
                  <a:srgbClr val="3F3F3F"/>
                </a:solidFill>
                <a:latin typeface="Montserrat"/>
                <a:ea typeface="Montserrat"/>
                <a:cs typeface="Montserrat"/>
                <a:sym typeface="Montserrat"/>
              </a:rPr>
              <a:t>Q12 	(SI OUI) Le plan est-il accessible au public à tous les membres de la communauté sur demande?</a:t>
            </a:r>
            <a:endParaRPr/>
          </a:p>
          <a:p>
            <a:pPr indent="-346075" lvl="0" marL="346075" marR="0" rtl="0" algn="l">
              <a:spcBef>
                <a:spcPts val="300"/>
              </a:spcBef>
              <a:spcAft>
                <a:spcPts val="0"/>
              </a:spcAft>
              <a:buNone/>
            </a:pPr>
            <a:r>
              <a:rPr i="1" lang="fr-CA" sz="1100">
                <a:solidFill>
                  <a:srgbClr val="3F3F3F"/>
                </a:solidFill>
                <a:latin typeface="Montserrat"/>
                <a:ea typeface="Montserrat"/>
                <a:cs typeface="Montserrat"/>
                <a:sym typeface="Montserrat"/>
              </a:rPr>
              <a:t>Q13 	Votre communauté dispose-t-elle d’un système d’alerte rapide?</a:t>
            </a:r>
            <a:endParaRPr/>
          </a:p>
          <a:p>
            <a:pPr indent="-346075" lvl="0" marL="346075" marR="0" rtl="0" algn="l">
              <a:spcBef>
                <a:spcPts val="300"/>
              </a:spcBef>
              <a:spcAft>
                <a:spcPts val="0"/>
              </a:spcAft>
              <a:buNone/>
            </a:pPr>
            <a:r>
              <a:rPr i="1" lang="fr-CA" sz="1100">
                <a:solidFill>
                  <a:srgbClr val="3F3F3F"/>
                </a:solidFill>
                <a:latin typeface="Montserrat"/>
                <a:ea typeface="Montserrat"/>
                <a:cs typeface="Montserrat"/>
                <a:sym typeface="Montserrat"/>
              </a:rPr>
              <a:t>Q14	Des membres de la communauté ont-ils été formés pour aider d’autres personnes en cas de catastrophe?</a:t>
            </a:r>
            <a:endParaRPr/>
          </a:p>
          <a:p>
            <a:pPr indent="-346075" lvl="0" marL="346075" marR="0" rtl="0" algn="l">
              <a:spcBef>
                <a:spcPts val="300"/>
              </a:spcBef>
              <a:spcAft>
                <a:spcPts val="0"/>
              </a:spcAft>
              <a:buNone/>
            </a:pPr>
            <a:r>
              <a:rPr i="1" lang="fr-CA" sz="1100">
                <a:solidFill>
                  <a:srgbClr val="3F3F3F"/>
                </a:solidFill>
                <a:latin typeface="Montserrat"/>
                <a:ea typeface="Montserrat"/>
                <a:cs typeface="Montserrat"/>
                <a:sym typeface="Montserrat"/>
              </a:rPr>
              <a:t>Q15	Des membres de la communauté participent-ils à la planification ou à la coordination de la préparation et de l’intervention en cas de catastrophe avec les gouvernements locaux ou les Premières Nations?</a:t>
            </a:r>
            <a:endParaRPr i="1" sz="1100">
              <a:solidFill>
                <a:srgbClr val="3F3F3F"/>
              </a:solidFill>
              <a:latin typeface="Montserrat"/>
              <a:ea typeface="Montserrat"/>
              <a:cs typeface="Montserrat"/>
              <a:sym typeface="Montserrat"/>
            </a:endParaRPr>
          </a:p>
        </p:txBody>
      </p:sp>
      <p:sp>
        <p:nvSpPr>
          <p:cNvPr id="329" name="Google Shape;329;p30"/>
          <p:cNvSpPr txBox="1"/>
          <p:nvPr/>
        </p:nvSpPr>
        <p:spPr>
          <a:xfrm>
            <a:off x="9943463" y="3128886"/>
            <a:ext cx="191239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600">
                <a:solidFill>
                  <a:srgbClr val="3F3F3F"/>
                </a:solidFill>
                <a:latin typeface="Cordia New"/>
                <a:ea typeface="Cordia New"/>
                <a:cs typeface="Cordia New"/>
                <a:sym typeface="Cordia New"/>
              </a:rPr>
              <a:t>Plan disponible sur demande : </a:t>
            </a:r>
            <a:r>
              <a:rPr lang="fr-CA" sz="1600">
                <a:solidFill>
                  <a:srgbClr val="3F3F3F"/>
                </a:solidFill>
                <a:latin typeface="Cordia New"/>
                <a:ea typeface="Cordia New"/>
                <a:cs typeface="Cordia New"/>
                <a:sym typeface="Cordia New"/>
              </a:rPr>
              <a:t>62 % de ceux qui disent que leur communauté a un plan (n=29), ce qui représente 18 % de l’échantillon total</a:t>
            </a:r>
            <a:endParaRPr/>
          </a:p>
        </p:txBody>
      </p:sp>
      <p:sp>
        <p:nvSpPr>
          <p:cNvPr id="330" name="Google Shape;330;p30"/>
          <p:cNvSpPr/>
          <p:nvPr/>
        </p:nvSpPr>
        <p:spPr>
          <a:xfrm>
            <a:off x="5460510" y="3390664"/>
            <a:ext cx="187890" cy="193212"/>
          </a:xfrm>
          <a:prstGeom prst="ellipse">
            <a:avLst/>
          </a:prstGeom>
          <a:solidFill>
            <a:srgbClr val="E73E3E"/>
          </a:solidFill>
          <a:ln cap="flat" cmpd="sng" w="12700">
            <a:solidFill>
              <a:srgbClr val="E73E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1" name="Google Shape;331;p30"/>
          <p:cNvCxnSpPr/>
          <p:nvPr/>
        </p:nvCxnSpPr>
        <p:spPr>
          <a:xfrm rot="10800000">
            <a:off x="5563841" y="3142816"/>
            <a:ext cx="4285000" cy="0"/>
          </a:xfrm>
          <a:prstGeom prst="straightConnector1">
            <a:avLst/>
          </a:prstGeom>
          <a:noFill/>
          <a:ln cap="flat" cmpd="sng" w="9525">
            <a:solidFill>
              <a:srgbClr val="AEABAB"/>
            </a:solidFill>
            <a:prstDash val="lgDash"/>
            <a:miter lim="800000"/>
            <a:headEnd len="sm" w="sm" type="none"/>
            <a:tailEnd len="sm" w="sm" type="none"/>
          </a:ln>
        </p:spPr>
      </p:cxnSp>
      <p:cxnSp>
        <p:nvCxnSpPr>
          <p:cNvPr id="332" name="Google Shape;332;p30"/>
          <p:cNvCxnSpPr/>
          <p:nvPr/>
        </p:nvCxnSpPr>
        <p:spPr>
          <a:xfrm rot="10800000">
            <a:off x="5563841" y="3142816"/>
            <a:ext cx="0" cy="217771"/>
          </a:xfrm>
          <a:prstGeom prst="straightConnector1">
            <a:avLst/>
          </a:prstGeom>
          <a:noFill/>
          <a:ln cap="flat" cmpd="sng" w="9525">
            <a:solidFill>
              <a:srgbClr val="AEABAB"/>
            </a:solidFill>
            <a:prstDash val="lgDash"/>
            <a:miter lim="800000"/>
            <a:headEnd len="sm" w="sm" type="none"/>
            <a:tailEnd len="sm" w="sm" type="none"/>
          </a:ln>
        </p:spPr>
      </p:cxnSp>
      <p:pic>
        <p:nvPicPr>
          <p:cNvPr id="333" name="Google Shape;333;p30"/>
          <p:cNvPicPr preferRelativeResize="0"/>
          <p:nvPr/>
        </p:nvPicPr>
        <p:blipFill rotWithShape="1">
          <a:blip r:embed="rId5">
            <a:alphaModFix/>
          </a:blip>
          <a:srcRect b="0" l="0" r="0" t="0"/>
          <a:stretch/>
        </p:blipFill>
        <p:spPr>
          <a:xfrm>
            <a:off x="5189723" y="5755904"/>
            <a:ext cx="3616238" cy="3760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1"/>
          <p:cNvSpPr txBox="1"/>
          <p:nvPr/>
        </p:nvSpPr>
        <p:spPr>
          <a:xfrm>
            <a:off x="555863" y="432843"/>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Connaissances traditionnelles</a:t>
            </a:r>
            <a:endParaRPr b="1" sz="2800" cap="none">
              <a:solidFill>
                <a:srgbClr val="210544"/>
              </a:solidFill>
              <a:latin typeface="Montserrat"/>
              <a:ea typeface="Montserrat"/>
              <a:cs typeface="Montserrat"/>
              <a:sym typeface="Montserrat"/>
            </a:endParaRPr>
          </a:p>
        </p:txBody>
      </p:sp>
      <p:sp>
        <p:nvSpPr>
          <p:cNvPr id="339" name="Google Shape;339;p31"/>
          <p:cNvSpPr txBox="1"/>
          <p:nvPr/>
        </p:nvSpPr>
        <p:spPr>
          <a:xfrm>
            <a:off x="555863" y="974577"/>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Un tiers d’entre eux possèdent au moins une partie des connaissances traditionnelles sur la préparation aux catastrophes; près des deux tiers ne l’ont pas. </a:t>
            </a:r>
            <a:endParaRPr/>
          </a:p>
        </p:txBody>
      </p:sp>
      <p:sp>
        <p:nvSpPr>
          <p:cNvPr id="340" name="Google Shape;340;p31"/>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341" name="Google Shape;341;p31"/>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342" name="Google Shape;342;p31"/>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343" name="Google Shape;343;p31"/>
          <p:cNvCxnSpPr/>
          <p:nvPr/>
        </p:nvCxnSpPr>
        <p:spPr>
          <a:xfrm>
            <a:off x="644764" y="1513899"/>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344" name="Google Shape;344;p31"/>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pic>
        <p:nvPicPr>
          <p:cNvPr id="345" name="Google Shape;345;p31"/>
          <p:cNvPicPr preferRelativeResize="0"/>
          <p:nvPr/>
        </p:nvPicPr>
        <p:blipFill rotWithShape="1">
          <a:blip r:embed="rId4">
            <a:alphaModFix/>
          </a:blip>
          <a:srcRect b="0" l="0" r="0" t="0"/>
          <a:stretch/>
        </p:blipFill>
        <p:spPr>
          <a:xfrm>
            <a:off x="3553265" y="2169966"/>
            <a:ext cx="7144129" cy="3615731"/>
          </a:xfrm>
          <a:prstGeom prst="rect">
            <a:avLst/>
          </a:prstGeom>
          <a:noFill/>
          <a:ln>
            <a:noFill/>
          </a:ln>
        </p:spPr>
      </p:pic>
      <p:sp>
        <p:nvSpPr>
          <p:cNvPr id="346" name="Google Shape;346;p31"/>
          <p:cNvSpPr txBox="1"/>
          <p:nvPr/>
        </p:nvSpPr>
        <p:spPr>
          <a:xfrm>
            <a:off x="1630901" y="1672896"/>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Q16.	Avez-vous des connaissances culturelles ou des connaissances écologiques traditionnelles (CET) sur la préparation aux catastrophes?</a:t>
            </a:r>
            <a:endParaRPr/>
          </a:p>
        </p:txBody>
      </p:sp>
      <p:sp>
        <p:nvSpPr>
          <p:cNvPr id="347" name="Google Shape;347;p31"/>
          <p:cNvSpPr/>
          <p:nvPr/>
        </p:nvSpPr>
        <p:spPr>
          <a:xfrm rot="5400000">
            <a:off x="5178537" y="1960044"/>
            <a:ext cx="215374" cy="2438400"/>
          </a:xfrm>
          <a:prstGeom prst="leftBrace">
            <a:avLst>
              <a:gd fmla="val 8333" name="adj1"/>
              <a:gd fmla="val 50000" name="adj2"/>
            </a:avLst>
          </a:prstGeom>
          <a:noFill/>
          <a:ln cap="flat" cmpd="sng" w="952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48" name="Google Shape;348;p31"/>
          <p:cNvSpPr txBox="1"/>
          <p:nvPr/>
        </p:nvSpPr>
        <p:spPr>
          <a:xfrm>
            <a:off x="4067025" y="2784647"/>
            <a:ext cx="295215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600">
                <a:solidFill>
                  <a:srgbClr val="3F3F3F"/>
                </a:solidFill>
                <a:latin typeface="Cordia New"/>
                <a:ea typeface="Cordia New"/>
                <a:cs typeface="Cordia New"/>
                <a:sym typeface="Cordia New"/>
              </a:rPr>
              <a:t>Beaucoup/quelques (37 %)</a:t>
            </a:r>
            <a:endParaRPr/>
          </a:p>
        </p:txBody>
      </p:sp>
      <p:sp>
        <p:nvSpPr>
          <p:cNvPr id="349" name="Google Shape;349;p31"/>
          <p:cNvSpPr txBox="1"/>
          <p:nvPr/>
        </p:nvSpPr>
        <p:spPr>
          <a:xfrm>
            <a:off x="-87610" y="3307474"/>
            <a:ext cx="3437021" cy="18694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b="0" i="1" lang="fr-CA" sz="1100">
                <a:solidFill>
                  <a:srgbClr val="666666"/>
                </a:solidFill>
                <a:latin typeface="Arial"/>
                <a:ea typeface="Arial"/>
                <a:cs typeface="Arial"/>
                <a:sym typeface="Arial"/>
              </a:rPr>
              <a:t>                   Les connaissances écologiques traditionnelles (CET) sont l’accumulation continue de connaissances, de pratiques et de croyance sur les relations entre les êtres vivants dans un écosystème spécifique acquises par les Autochtones depuis des temps immémoriaux par le contact direct avec l’environnement, transmises d’une génération à l’autre et utilisées comme mode de survie.</a:t>
            </a:r>
            <a:endParaRPr i="1" sz="1100">
              <a:solidFill>
                <a:srgbClr val="3F3F3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rotWithShape="1">
          <a:blip r:embed="rId3">
            <a:alphaModFix/>
          </a:blip>
          <a:srcRect b="0" l="0" r="0" t="0"/>
          <a:stretch/>
        </p:blipFill>
        <p:spPr>
          <a:xfrm>
            <a:off x="-1" y="-1"/>
            <a:ext cx="12191999" cy="6857999"/>
          </a:xfrm>
          <a:prstGeom prst="rect">
            <a:avLst/>
          </a:prstGeom>
          <a:solidFill>
            <a:srgbClr val="4B3281"/>
          </a:solidFill>
          <a:ln>
            <a:noFill/>
          </a:ln>
        </p:spPr>
      </p:pic>
      <p:sp>
        <p:nvSpPr>
          <p:cNvPr id="103" name="Google Shape;103;p14"/>
          <p:cNvSpPr/>
          <p:nvPr/>
        </p:nvSpPr>
        <p:spPr>
          <a:xfrm>
            <a:off x="572954" y="1065561"/>
            <a:ext cx="3061654" cy="11884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3599" cap="none">
                <a:solidFill>
                  <a:schemeClr val="lt1"/>
                </a:solidFill>
                <a:latin typeface="Montserrat"/>
                <a:ea typeface="Montserrat"/>
                <a:cs typeface="Montserrat"/>
                <a:sym typeface="Montserrat"/>
              </a:rPr>
              <a:t> TABLE DES </a:t>
            </a:r>
            <a:br>
              <a:rPr b="1" lang="fr-CA" sz="3599" cap="none">
                <a:solidFill>
                  <a:schemeClr val="lt1"/>
                </a:solidFill>
                <a:latin typeface="Montserrat"/>
                <a:ea typeface="Montserrat"/>
                <a:cs typeface="Montserrat"/>
                <a:sym typeface="Montserrat"/>
              </a:rPr>
            </a:br>
            <a:r>
              <a:rPr b="1" lang="fr-CA" sz="3599" cap="none">
                <a:solidFill>
                  <a:schemeClr val="lt1"/>
                </a:solidFill>
                <a:latin typeface="Montserrat"/>
                <a:ea typeface="Montserrat"/>
                <a:cs typeface="Montserrat"/>
                <a:sym typeface="Montserrat"/>
              </a:rPr>
              <a:t>MATIÈRES</a:t>
            </a:r>
            <a:endParaRPr b="1" sz="4399" cap="none">
              <a:solidFill>
                <a:schemeClr val="lt1"/>
              </a:solidFill>
              <a:latin typeface="Montserrat Light"/>
              <a:ea typeface="Montserrat Light"/>
              <a:cs typeface="Montserrat Light"/>
              <a:sym typeface="Montserrat Light"/>
            </a:endParaRPr>
          </a:p>
        </p:txBody>
      </p:sp>
      <p:sp>
        <p:nvSpPr>
          <p:cNvPr id="104" name="Google Shape;104;p14"/>
          <p:cNvSpPr txBox="1"/>
          <p:nvPr/>
        </p:nvSpPr>
        <p:spPr>
          <a:xfrm>
            <a:off x="4159142" y="1165467"/>
            <a:ext cx="5930521" cy="30175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chemeClr val="lt1"/>
                </a:solidFill>
                <a:latin typeface="Montserrat Medium"/>
                <a:ea typeface="Montserrat Medium"/>
                <a:cs typeface="Montserrat Medium"/>
                <a:sym typeface="Montserrat Medium"/>
              </a:rPr>
              <a:t>OBJECTIF DE LA RECHERCHE </a:t>
            </a:r>
            <a:br>
              <a:rPr b="1" lang="fr-CA" sz="1200">
                <a:solidFill>
                  <a:schemeClr val="lt1"/>
                </a:solidFill>
                <a:latin typeface="Montserrat Medium"/>
                <a:ea typeface="Montserrat Medium"/>
                <a:cs typeface="Montserrat Medium"/>
                <a:sym typeface="Montserrat Medium"/>
              </a:rPr>
            </a:br>
            <a:br>
              <a:rPr b="1" lang="fr-CA" sz="1200">
                <a:solidFill>
                  <a:schemeClr val="lt1"/>
                </a:solidFill>
                <a:latin typeface="Montserrat Medium"/>
                <a:ea typeface="Montserrat Medium"/>
                <a:cs typeface="Montserrat Medium"/>
                <a:sym typeface="Montserrat Medium"/>
              </a:rPr>
            </a:br>
            <a:r>
              <a:rPr b="1" lang="fr-CA" sz="1200">
                <a:solidFill>
                  <a:schemeClr val="lt1"/>
                </a:solidFill>
                <a:latin typeface="Montserrat Medium"/>
                <a:ea typeface="Montserrat Medium"/>
                <a:cs typeface="Montserrat Medium"/>
                <a:sym typeface="Montserrat Medium"/>
              </a:rPr>
              <a:t>MÉTHODES DE RECHERCHE</a:t>
            </a:r>
            <a:endParaRPr/>
          </a:p>
          <a:p>
            <a:pPr indent="0" lvl="0" marL="0" marR="0" rtl="0" algn="l">
              <a:spcBef>
                <a:spcPts val="0"/>
              </a:spcBef>
              <a:spcAft>
                <a:spcPts val="0"/>
              </a:spcAft>
              <a:buNone/>
            </a:pPr>
            <a:br>
              <a:rPr b="1" lang="fr-CA" sz="1200">
                <a:solidFill>
                  <a:schemeClr val="lt1"/>
                </a:solidFill>
                <a:latin typeface="Montserrat Medium"/>
                <a:ea typeface="Montserrat Medium"/>
                <a:cs typeface="Montserrat Medium"/>
                <a:sym typeface="Montserrat Medium"/>
              </a:rPr>
            </a:br>
            <a:r>
              <a:rPr b="1" lang="fr-CA" sz="1200">
                <a:solidFill>
                  <a:schemeClr val="lt1"/>
                </a:solidFill>
                <a:latin typeface="Montserrat Medium"/>
                <a:ea typeface="Montserrat Medium"/>
                <a:cs typeface="Montserrat Medium"/>
                <a:sym typeface="Montserrat Medium"/>
              </a:rPr>
              <a:t>PROFIL DES RÉPONDANTS</a:t>
            </a:r>
            <a:endParaRPr/>
          </a:p>
          <a:p>
            <a:pPr indent="0" lvl="0" marL="0" marR="0" rtl="0" algn="l">
              <a:spcBef>
                <a:spcPts val="0"/>
              </a:spcBef>
              <a:spcAft>
                <a:spcPts val="0"/>
              </a:spcAft>
              <a:buNone/>
            </a:pPr>
            <a:r>
              <a:t/>
            </a:r>
            <a:endParaRPr b="1" sz="12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rPr b="1" lang="fr-CA" sz="1200">
                <a:solidFill>
                  <a:schemeClr val="lt1"/>
                </a:solidFill>
                <a:latin typeface="Montserrat Medium"/>
                <a:ea typeface="Montserrat Medium"/>
                <a:cs typeface="Montserrat Medium"/>
                <a:sym typeface="Montserrat Medium"/>
              </a:rPr>
              <a:t>SOMMAIRE</a:t>
            </a:r>
            <a:endParaRPr/>
          </a:p>
          <a:p>
            <a:pPr indent="0" lvl="0" marL="0" marR="0" rtl="0" algn="l">
              <a:spcBef>
                <a:spcPts val="0"/>
              </a:spcBef>
              <a:spcAft>
                <a:spcPts val="0"/>
              </a:spcAft>
              <a:buNone/>
            </a:pPr>
            <a:r>
              <a:t/>
            </a:r>
            <a:endParaRPr b="1" sz="12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rPr b="1" lang="fr-CA" sz="1200">
                <a:solidFill>
                  <a:schemeClr val="lt1"/>
                </a:solidFill>
                <a:latin typeface="Montserrat Medium"/>
                <a:ea typeface="Montserrat Medium"/>
                <a:cs typeface="Montserrat Medium"/>
                <a:sym typeface="Montserrat Medium"/>
              </a:rPr>
              <a:t>PERCEPTIONS DES CATASTROPHES</a:t>
            </a:r>
            <a:endParaRPr/>
          </a:p>
          <a:p>
            <a:pPr indent="0" lvl="1" marL="457200" marR="0" rtl="0" algn="l">
              <a:spcBef>
                <a:spcPts val="0"/>
              </a:spcBef>
              <a:spcAft>
                <a:spcPts val="0"/>
              </a:spcAft>
              <a:buNone/>
            </a:pPr>
            <a:r>
              <a:t/>
            </a:r>
            <a:endParaRPr b="1" i="1" sz="1200" u="none" cap="none" strike="noStrike">
              <a:solidFill>
                <a:schemeClr val="lt1"/>
              </a:solidFill>
              <a:latin typeface="Montserrat"/>
              <a:ea typeface="Montserrat"/>
              <a:cs typeface="Montserrat"/>
              <a:sym typeface="Montserrat"/>
            </a:endParaRPr>
          </a:p>
          <a:p>
            <a:pPr indent="0" lvl="0" marL="0" marR="0" rtl="0" algn="l">
              <a:spcBef>
                <a:spcPts val="0"/>
              </a:spcBef>
              <a:spcAft>
                <a:spcPts val="0"/>
              </a:spcAft>
              <a:buNone/>
            </a:pPr>
            <a:r>
              <a:rPr b="1" lang="fr-CA" sz="1200">
                <a:solidFill>
                  <a:schemeClr val="lt1"/>
                </a:solidFill>
                <a:latin typeface="Montserrat Medium"/>
                <a:ea typeface="Montserrat Medium"/>
                <a:cs typeface="Montserrat Medium"/>
                <a:sym typeface="Montserrat Medium"/>
              </a:rPr>
              <a:t>PRÉPARATION AUX DÉSASTRES</a:t>
            </a:r>
            <a:endParaRPr/>
          </a:p>
          <a:p>
            <a:pPr indent="0" lvl="0" marL="0" marR="0" rtl="0" algn="l">
              <a:spcBef>
                <a:spcPts val="0"/>
              </a:spcBef>
              <a:spcAft>
                <a:spcPts val="0"/>
              </a:spcAft>
              <a:buNone/>
            </a:pPr>
            <a:r>
              <a:rPr b="1" i="1" lang="fr-CA" sz="1200">
                <a:solidFill>
                  <a:schemeClr val="lt1"/>
                </a:solidFill>
                <a:latin typeface="Montserrat Medium"/>
                <a:ea typeface="Montserrat Medium"/>
                <a:cs typeface="Montserrat Medium"/>
                <a:sym typeface="Montserrat Medium"/>
              </a:rPr>
              <a:t> </a:t>
            </a:r>
            <a:r>
              <a:rPr b="1" lang="fr-CA" sz="1200">
                <a:solidFill>
                  <a:schemeClr val="lt1"/>
                </a:solidFill>
                <a:latin typeface="Montserrat Medium"/>
                <a:ea typeface="Montserrat Medium"/>
                <a:cs typeface="Montserrat Medium"/>
                <a:sym typeface="Montserrat Medium"/>
              </a:rPr>
              <a:t> </a:t>
            </a:r>
            <a:endParaRPr/>
          </a:p>
          <a:p>
            <a:pPr indent="0" lvl="0" marL="0" marR="0" rtl="0" algn="l">
              <a:spcBef>
                <a:spcPts val="0"/>
              </a:spcBef>
              <a:spcAft>
                <a:spcPts val="0"/>
              </a:spcAft>
              <a:buNone/>
            </a:pPr>
            <a:r>
              <a:rPr b="1" lang="fr-CA" sz="1200">
                <a:solidFill>
                  <a:schemeClr val="lt1"/>
                </a:solidFill>
                <a:latin typeface="Montserrat Medium"/>
                <a:ea typeface="Montserrat Medium"/>
                <a:cs typeface="Montserrat Medium"/>
                <a:sym typeface="Montserrat Medium"/>
              </a:rPr>
              <a:t>PROFILS DE LOGEMENT</a:t>
            </a:r>
            <a:endParaRPr/>
          </a:p>
          <a:p>
            <a:pPr indent="0" lvl="0" marL="0" marR="0" rtl="0" algn="l">
              <a:spcBef>
                <a:spcPts val="0"/>
              </a:spcBef>
              <a:spcAft>
                <a:spcPts val="0"/>
              </a:spcAft>
              <a:buNone/>
            </a:pPr>
            <a:r>
              <a:t/>
            </a:r>
            <a:endParaRPr b="1" sz="1200">
              <a:solidFill>
                <a:schemeClr val="lt1"/>
              </a:solidFill>
              <a:latin typeface="Montserrat Medium"/>
              <a:ea typeface="Montserrat Medium"/>
              <a:cs typeface="Montserrat Medium"/>
              <a:sym typeface="Montserrat Medium"/>
            </a:endParaRPr>
          </a:p>
          <a:p>
            <a:pPr indent="0" lvl="0" marL="0" marR="0" rtl="0" algn="l">
              <a:spcBef>
                <a:spcPts val="0"/>
              </a:spcBef>
              <a:spcAft>
                <a:spcPts val="0"/>
              </a:spcAft>
              <a:buNone/>
            </a:pPr>
            <a:r>
              <a:rPr b="1" lang="fr-CA" sz="1200">
                <a:solidFill>
                  <a:schemeClr val="lt1"/>
                </a:solidFill>
                <a:latin typeface="Montserrat Medium"/>
                <a:ea typeface="Montserrat Medium"/>
                <a:cs typeface="Montserrat Medium"/>
                <a:sym typeface="Montserrat Medium"/>
              </a:rPr>
              <a:t>PRÉFÉRENCES DE COMMUNICATION</a:t>
            </a:r>
            <a:endParaRPr b="1" sz="1200">
              <a:solidFill>
                <a:schemeClr val="lt1"/>
              </a:solidFill>
              <a:latin typeface="Montserrat ExtraLight"/>
              <a:ea typeface="Montserrat ExtraLight"/>
              <a:cs typeface="Montserrat ExtraLight"/>
              <a:sym typeface="Montserrat ExtraLight"/>
            </a:endParaRPr>
          </a:p>
          <a:p>
            <a:pPr indent="0" lvl="0" marL="0" marR="0" rtl="0" algn="l">
              <a:spcBef>
                <a:spcPts val="0"/>
              </a:spcBef>
              <a:spcAft>
                <a:spcPts val="0"/>
              </a:spcAft>
              <a:buNone/>
            </a:pPr>
            <a:r>
              <a:t/>
            </a:r>
            <a:endParaRPr b="1" sz="1200">
              <a:solidFill>
                <a:schemeClr val="lt1"/>
              </a:solidFill>
              <a:latin typeface="Montserrat ExtraLight"/>
              <a:ea typeface="Montserrat ExtraLight"/>
              <a:cs typeface="Montserrat ExtraLight"/>
              <a:sym typeface="Montserrat ExtraLight"/>
            </a:endParaRPr>
          </a:p>
        </p:txBody>
      </p:sp>
      <p:sp>
        <p:nvSpPr>
          <p:cNvPr id="105" name="Google Shape;105;p14"/>
          <p:cNvSpPr txBox="1"/>
          <p:nvPr/>
        </p:nvSpPr>
        <p:spPr>
          <a:xfrm>
            <a:off x="11292418" y="1158931"/>
            <a:ext cx="504606"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200">
                <a:solidFill>
                  <a:schemeClr val="lt1"/>
                </a:solidFill>
                <a:latin typeface="Montserrat Light"/>
                <a:ea typeface="Montserrat Light"/>
                <a:cs typeface="Montserrat Light"/>
                <a:sym typeface="Montserrat Light"/>
              </a:rPr>
              <a:t>3</a:t>
            </a:r>
            <a:endParaRPr/>
          </a:p>
          <a:p>
            <a:pPr indent="0" lvl="0" marL="0" marR="0" rtl="0" algn="l">
              <a:spcBef>
                <a:spcPts val="0"/>
              </a:spcBef>
              <a:spcAft>
                <a:spcPts val="0"/>
              </a:spcAft>
              <a:buNone/>
            </a:pPr>
            <a:r>
              <a:t/>
            </a:r>
            <a:endParaRPr sz="1200">
              <a:solidFill>
                <a:schemeClr val="lt1"/>
              </a:solidFill>
              <a:latin typeface="Montserrat Light"/>
              <a:ea typeface="Montserrat Light"/>
              <a:cs typeface="Montserrat Light"/>
              <a:sym typeface="Montserrat Light"/>
            </a:endParaRPr>
          </a:p>
          <a:p>
            <a:pPr indent="0" lvl="0" marL="0" marR="0" rtl="0" algn="l">
              <a:spcBef>
                <a:spcPts val="0"/>
              </a:spcBef>
              <a:spcAft>
                <a:spcPts val="0"/>
              </a:spcAft>
              <a:buNone/>
            </a:pPr>
            <a:r>
              <a:rPr lang="fr-CA" sz="1200">
                <a:solidFill>
                  <a:schemeClr val="lt1"/>
                </a:solidFill>
                <a:latin typeface="Montserrat Light"/>
                <a:ea typeface="Montserrat Light"/>
                <a:cs typeface="Montserrat Light"/>
                <a:sym typeface="Montserrat Light"/>
              </a:rPr>
              <a:t>4</a:t>
            </a:r>
            <a:endParaRPr/>
          </a:p>
          <a:p>
            <a:pPr indent="0" lvl="0" marL="0" marR="0" rtl="0" algn="l">
              <a:spcBef>
                <a:spcPts val="0"/>
              </a:spcBef>
              <a:spcAft>
                <a:spcPts val="0"/>
              </a:spcAft>
              <a:buNone/>
            </a:pPr>
            <a:r>
              <a:t/>
            </a:r>
            <a:endParaRPr sz="1200">
              <a:solidFill>
                <a:schemeClr val="lt1"/>
              </a:solidFill>
              <a:latin typeface="Montserrat Light"/>
              <a:ea typeface="Montserrat Light"/>
              <a:cs typeface="Montserrat Light"/>
              <a:sym typeface="Montserrat Light"/>
            </a:endParaRPr>
          </a:p>
          <a:p>
            <a:pPr indent="0" lvl="0" marL="0" marR="0" rtl="0" algn="l">
              <a:spcBef>
                <a:spcPts val="0"/>
              </a:spcBef>
              <a:spcAft>
                <a:spcPts val="0"/>
              </a:spcAft>
              <a:buNone/>
            </a:pPr>
            <a:r>
              <a:rPr lang="fr-CA" sz="1200">
                <a:solidFill>
                  <a:schemeClr val="lt1"/>
                </a:solidFill>
                <a:latin typeface="Montserrat Light"/>
                <a:ea typeface="Montserrat Light"/>
                <a:cs typeface="Montserrat Light"/>
                <a:sym typeface="Montserrat Light"/>
              </a:rPr>
              <a:t>5</a:t>
            </a:r>
            <a:endParaRPr/>
          </a:p>
          <a:p>
            <a:pPr indent="0" lvl="0" marL="0" marR="0" rtl="0" algn="l">
              <a:spcBef>
                <a:spcPts val="0"/>
              </a:spcBef>
              <a:spcAft>
                <a:spcPts val="0"/>
              </a:spcAft>
              <a:buNone/>
            </a:pPr>
            <a:r>
              <a:t/>
            </a:r>
            <a:endParaRPr sz="1200">
              <a:solidFill>
                <a:schemeClr val="lt1"/>
              </a:solidFill>
              <a:latin typeface="Montserrat Light"/>
              <a:ea typeface="Montserrat Light"/>
              <a:cs typeface="Montserrat Light"/>
              <a:sym typeface="Montserrat Light"/>
            </a:endParaRPr>
          </a:p>
          <a:p>
            <a:pPr indent="0" lvl="0" marL="0" marR="0" rtl="0" algn="l">
              <a:spcBef>
                <a:spcPts val="0"/>
              </a:spcBef>
              <a:spcAft>
                <a:spcPts val="0"/>
              </a:spcAft>
              <a:buNone/>
            </a:pPr>
            <a:r>
              <a:rPr lang="fr-CA" sz="1200">
                <a:solidFill>
                  <a:schemeClr val="lt1"/>
                </a:solidFill>
                <a:latin typeface="Montserrat Light"/>
                <a:ea typeface="Montserrat Light"/>
                <a:cs typeface="Montserrat Light"/>
                <a:sym typeface="Montserrat Light"/>
              </a:rPr>
              <a:t>6</a:t>
            </a:r>
            <a:endParaRPr/>
          </a:p>
          <a:p>
            <a:pPr indent="0" lvl="0" marL="0" marR="0" rtl="0" algn="l">
              <a:spcBef>
                <a:spcPts val="0"/>
              </a:spcBef>
              <a:spcAft>
                <a:spcPts val="0"/>
              </a:spcAft>
              <a:buNone/>
            </a:pPr>
            <a:r>
              <a:t/>
            </a:r>
            <a:endParaRPr sz="1200">
              <a:solidFill>
                <a:schemeClr val="lt1"/>
              </a:solidFill>
              <a:latin typeface="Montserrat Light"/>
              <a:ea typeface="Montserrat Light"/>
              <a:cs typeface="Montserrat Light"/>
              <a:sym typeface="Montserrat Light"/>
            </a:endParaRPr>
          </a:p>
          <a:p>
            <a:pPr indent="0" lvl="0" marL="0" marR="0" rtl="0" algn="l">
              <a:spcBef>
                <a:spcPts val="0"/>
              </a:spcBef>
              <a:spcAft>
                <a:spcPts val="0"/>
              </a:spcAft>
              <a:buNone/>
            </a:pPr>
            <a:r>
              <a:rPr lang="fr-CA" sz="1200">
                <a:solidFill>
                  <a:schemeClr val="lt1"/>
                </a:solidFill>
                <a:latin typeface="Montserrat Light"/>
                <a:ea typeface="Montserrat Light"/>
                <a:cs typeface="Montserrat Light"/>
                <a:sym typeface="Montserrat Light"/>
              </a:rPr>
              <a:t>9</a:t>
            </a:r>
            <a:br>
              <a:rPr lang="fr-CA" sz="1200">
                <a:solidFill>
                  <a:schemeClr val="lt1"/>
                </a:solidFill>
                <a:latin typeface="Montserrat Light"/>
                <a:ea typeface="Montserrat Light"/>
                <a:cs typeface="Montserrat Light"/>
                <a:sym typeface="Montserrat Light"/>
              </a:rPr>
            </a:br>
            <a:br>
              <a:rPr lang="fr-CA" sz="1200">
                <a:solidFill>
                  <a:schemeClr val="lt1"/>
                </a:solidFill>
                <a:latin typeface="Montserrat Light"/>
                <a:ea typeface="Montserrat Light"/>
                <a:cs typeface="Montserrat Light"/>
                <a:sym typeface="Montserrat Light"/>
              </a:rPr>
            </a:br>
            <a:r>
              <a:rPr lang="fr-CA" sz="1200">
                <a:solidFill>
                  <a:schemeClr val="lt1"/>
                </a:solidFill>
                <a:latin typeface="Montserrat Light"/>
                <a:ea typeface="Montserrat Light"/>
                <a:cs typeface="Montserrat Light"/>
                <a:sym typeface="Montserrat Light"/>
              </a:rPr>
              <a:t>17</a:t>
            </a:r>
            <a:endParaRPr/>
          </a:p>
          <a:p>
            <a:pPr indent="0" lvl="0" marL="0" marR="0" rtl="0" algn="l">
              <a:spcBef>
                <a:spcPts val="0"/>
              </a:spcBef>
              <a:spcAft>
                <a:spcPts val="0"/>
              </a:spcAft>
              <a:buNone/>
            </a:pPr>
            <a:r>
              <a:t/>
            </a:r>
            <a:endParaRPr sz="1200">
              <a:solidFill>
                <a:schemeClr val="lt1"/>
              </a:solidFill>
              <a:latin typeface="Montserrat Light"/>
              <a:ea typeface="Montserrat Light"/>
              <a:cs typeface="Montserrat Light"/>
              <a:sym typeface="Montserrat Light"/>
            </a:endParaRPr>
          </a:p>
          <a:p>
            <a:pPr indent="0" lvl="0" marL="0" marR="0" rtl="0" algn="l">
              <a:spcBef>
                <a:spcPts val="0"/>
              </a:spcBef>
              <a:spcAft>
                <a:spcPts val="0"/>
              </a:spcAft>
              <a:buNone/>
            </a:pPr>
            <a:r>
              <a:rPr lang="fr-CA" sz="1200">
                <a:solidFill>
                  <a:schemeClr val="lt1"/>
                </a:solidFill>
                <a:latin typeface="Montserrat Light"/>
                <a:ea typeface="Montserrat Light"/>
                <a:cs typeface="Montserrat Light"/>
                <a:sym typeface="Montserrat Light"/>
              </a:rPr>
              <a:t>29</a:t>
            </a:r>
            <a:endParaRPr/>
          </a:p>
          <a:p>
            <a:pPr indent="0" lvl="0" marL="0" marR="0" rtl="0" algn="l">
              <a:spcBef>
                <a:spcPts val="0"/>
              </a:spcBef>
              <a:spcAft>
                <a:spcPts val="0"/>
              </a:spcAft>
              <a:buNone/>
            </a:pPr>
            <a:r>
              <a:t/>
            </a:r>
            <a:endParaRPr sz="1200">
              <a:solidFill>
                <a:schemeClr val="lt1"/>
              </a:solidFill>
              <a:latin typeface="Montserrat Light"/>
              <a:ea typeface="Montserrat Light"/>
              <a:cs typeface="Montserrat Light"/>
              <a:sym typeface="Montserrat Light"/>
            </a:endParaRPr>
          </a:p>
          <a:p>
            <a:pPr indent="0" lvl="0" marL="0" marR="0" rtl="0" algn="l">
              <a:spcBef>
                <a:spcPts val="0"/>
              </a:spcBef>
              <a:spcAft>
                <a:spcPts val="0"/>
              </a:spcAft>
              <a:buNone/>
            </a:pPr>
            <a:r>
              <a:rPr lang="fr-CA" sz="1200">
                <a:solidFill>
                  <a:schemeClr val="lt1"/>
                </a:solidFill>
                <a:latin typeface="Montserrat Light"/>
                <a:ea typeface="Montserrat Light"/>
                <a:cs typeface="Montserrat Light"/>
                <a:sym typeface="Montserrat Light"/>
              </a:rPr>
              <a:t>33</a:t>
            </a:r>
            <a:endParaRPr/>
          </a:p>
        </p:txBody>
      </p:sp>
      <p:sp>
        <p:nvSpPr>
          <p:cNvPr id="106" name="Google Shape;106;p14"/>
          <p:cNvSpPr txBox="1"/>
          <p:nvPr/>
        </p:nvSpPr>
        <p:spPr>
          <a:xfrm>
            <a:off x="557187" y="622959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107" name="Google Shape;107;p14"/>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pic>
        <p:nvPicPr>
          <p:cNvPr descr="A picture containing drawing&#10;&#10;Description automatically generated" id="108" name="Google Shape;108;p14"/>
          <p:cNvPicPr preferRelativeResize="0"/>
          <p:nvPr/>
        </p:nvPicPr>
        <p:blipFill rotWithShape="1">
          <a:blip r:embed="rId4">
            <a:alphaModFix/>
          </a:blip>
          <a:srcRect b="0" l="0" r="0" t="0"/>
          <a:stretch/>
        </p:blipFill>
        <p:spPr>
          <a:xfrm>
            <a:off x="10462345" y="6095939"/>
            <a:ext cx="1082376" cy="206167"/>
          </a:xfrm>
          <a:prstGeom prst="rect">
            <a:avLst/>
          </a:prstGeom>
          <a:noFill/>
          <a:ln>
            <a:noFill/>
          </a:ln>
        </p:spPr>
      </p:pic>
      <p:sp>
        <p:nvSpPr>
          <p:cNvPr id="109" name="Google Shape;109;p14"/>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cxnSp>
        <p:nvCxnSpPr>
          <p:cNvPr id="110" name="Google Shape;110;p14"/>
          <p:cNvCxnSpPr/>
          <p:nvPr/>
        </p:nvCxnSpPr>
        <p:spPr>
          <a:xfrm>
            <a:off x="6096000" y="1319483"/>
            <a:ext cx="5196418" cy="0"/>
          </a:xfrm>
          <a:prstGeom prst="straightConnector1">
            <a:avLst/>
          </a:prstGeom>
          <a:noFill/>
          <a:ln cap="flat" cmpd="sng" w="9525">
            <a:solidFill>
              <a:srgbClr val="C693DF"/>
            </a:solidFill>
            <a:prstDash val="dash"/>
            <a:miter lim="800000"/>
            <a:headEnd len="sm" w="sm" type="none"/>
            <a:tailEnd len="sm" w="sm" type="none"/>
          </a:ln>
        </p:spPr>
      </p:cxnSp>
      <p:cxnSp>
        <p:nvCxnSpPr>
          <p:cNvPr id="111" name="Google Shape;111;p14"/>
          <p:cNvCxnSpPr/>
          <p:nvPr/>
        </p:nvCxnSpPr>
        <p:spPr>
          <a:xfrm>
            <a:off x="5090160" y="2427080"/>
            <a:ext cx="6202258" cy="0"/>
          </a:xfrm>
          <a:prstGeom prst="straightConnector1">
            <a:avLst/>
          </a:prstGeom>
          <a:noFill/>
          <a:ln cap="flat" cmpd="sng" w="9525">
            <a:solidFill>
              <a:srgbClr val="C693DF"/>
            </a:solidFill>
            <a:prstDash val="dash"/>
            <a:miter lim="800000"/>
            <a:headEnd len="sm" w="sm" type="none"/>
            <a:tailEnd len="sm" w="sm" type="none"/>
          </a:ln>
        </p:spPr>
      </p:cxnSp>
      <p:cxnSp>
        <p:nvCxnSpPr>
          <p:cNvPr id="112" name="Google Shape;112;p14"/>
          <p:cNvCxnSpPr/>
          <p:nvPr/>
        </p:nvCxnSpPr>
        <p:spPr>
          <a:xfrm>
            <a:off x="6177280" y="2067142"/>
            <a:ext cx="5115138" cy="0"/>
          </a:xfrm>
          <a:prstGeom prst="straightConnector1">
            <a:avLst/>
          </a:prstGeom>
          <a:noFill/>
          <a:ln cap="flat" cmpd="sng" w="9525">
            <a:solidFill>
              <a:srgbClr val="C693DF"/>
            </a:solidFill>
            <a:prstDash val="dash"/>
            <a:miter lim="800000"/>
            <a:headEnd len="sm" w="sm" type="none"/>
            <a:tailEnd len="sm" w="sm" type="none"/>
          </a:ln>
        </p:spPr>
      </p:cxnSp>
      <p:cxnSp>
        <p:nvCxnSpPr>
          <p:cNvPr id="113" name="Google Shape;113;p14"/>
          <p:cNvCxnSpPr/>
          <p:nvPr/>
        </p:nvCxnSpPr>
        <p:spPr>
          <a:xfrm>
            <a:off x="6604000" y="2794865"/>
            <a:ext cx="4656569" cy="0"/>
          </a:xfrm>
          <a:prstGeom prst="straightConnector1">
            <a:avLst/>
          </a:prstGeom>
          <a:noFill/>
          <a:ln cap="flat" cmpd="sng" w="9525">
            <a:solidFill>
              <a:srgbClr val="C693DF"/>
            </a:solidFill>
            <a:prstDash val="dash"/>
            <a:miter lim="800000"/>
            <a:headEnd len="sm" w="sm" type="none"/>
            <a:tailEnd len="sm" w="sm" type="none"/>
          </a:ln>
        </p:spPr>
      </p:cxnSp>
      <p:cxnSp>
        <p:nvCxnSpPr>
          <p:cNvPr id="114" name="Google Shape;114;p14"/>
          <p:cNvCxnSpPr/>
          <p:nvPr/>
        </p:nvCxnSpPr>
        <p:spPr>
          <a:xfrm>
            <a:off x="5613400" y="1679622"/>
            <a:ext cx="5679018" cy="0"/>
          </a:xfrm>
          <a:prstGeom prst="straightConnector1">
            <a:avLst/>
          </a:prstGeom>
          <a:noFill/>
          <a:ln cap="flat" cmpd="sng" w="9525">
            <a:solidFill>
              <a:srgbClr val="C693DF"/>
            </a:solidFill>
            <a:prstDash val="dash"/>
            <a:miter lim="800000"/>
            <a:headEnd len="sm" w="sm" type="none"/>
            <a:tailEnd len="sm" w="sm" type="none"/>
          </a:ln>
        </p:spPr>
      </p:cxnSp>
      <p:cxnSp>
        <p:nvCxnSpPr>
          <p:cNvPr id="115" name="Google Shape;115;p14"/>
          <p:cNvCxnSpPr/>
          <p:nvPr/>
        </p:nvCxnSpPr>
        <p:spPr>
          <a:xfrm>
            <a:off x="6421120" y="3171346"/>
            <a:ext cx="4832346" cy="0"/>
          </a:xfrm>
          <a:prstGeom prst="straightConnector1">
            <a:avLst/>
          </a:prstGeom>
          <a:noFill/>
          <a:ln cap="flat" cmpd="sng" w="9525">
            <a:solidFill>
              <a:srgbClr val="C693DF"/>
            </a:solidFill>
            <a:prstDash val="dash"/>
            <a:miter lim="800000"/>
            <a:headEnd len="sm" w="sm" type="none"/>
            <a:tailEnd len="sm" w="sm" type="none"/>
          </a:ln>
        </p:spPr>
      </p:cxnSp>
      <p:cxnSp>
        <p:nvCxnSpPr>
          <p:cNvPr id="116" name="Google Shape;116;p14"/>
          <p:cNvCxnSpPr/>
          <p:nvPr/>
        </p:nvCxnSpPr>
        <p:spPr>
          <a:xfrm>
            <a:off x="6057048" y="3532877"/>
            <a:ext cx="5196418" cy="0"/>
          </a:xfrm>
          <a:prstGeom prst="straightConnector1">
            <a:avLst/>
          </a:prstGeom>
          <a:noFill/>
          <a:ln cap="flat" cmpd="sng" w="9525">
            <a:solidFill>
              <a:srgbClr val="C693DF"/>
            </a:solidFill>
            <a:prstDash val="dash"/>
            <a:miter lim="800000"/>
            <a:headEnd len="sm" w="sm" type="none"/>
            <a:tailEnd len="sm" w="sm" type="none"/>
          </a:ln>
        </p:spPr>
      </p:cxnSp>
      <p:cxnSp>
        <p:nvCxnSpPr>
          <p:cNvPr id="117" name="Google Shape;117;p14"/>
          <p:cNvCxnSpPr/>
          <p:nvPr/>
        </p:nvCxnSpPr>
        <p:spPr>
          <a:xfrm>
            <a:off x="6959600" y="3918957"/>
            <a:ext cx="4300969" cy="0"/>
          </a:xfrm>
          <a:prstGeom prst="straightConnector1">
            <a:avLst/>
          </a:prstGeom>
          <a:noFill/>
          <a:ln cap="flat" cmpd="sng" w="9525">
            <a:solidFill>
              <a:srgbClr val="C693DF"/>
            </a:solidFill>
            <a:prstDash val="dash"/>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2"/>
          <p:cNvSpPr txBox="1"/>
          <p:nvPr/>
        </p:nvSpPr>
        <p:spPr>
          <a:xfrm>
            <a:off x="555863" y="322601"/>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500"/>
              <a:buFont typeface="Montserrat Light"/>
              <a:buNone/>
            </a:pPr>
            <a:r>
              <a:rPr lang="fr-CA" sz="2500">
                <a:solidFill>
                  <a:srgbClr val="210544"/>
                </a:solidFill>
                <a:latin typeface="Montserrat Light"/>
                <a:ea typeface="Montserrat Light"/>
                <a:cs typeface="Montserrat Light"/>
                <a:sym typeface="Montserrat Light"/>
              </a:rPr>
              <a:t>Préparation | </a:t>
            </a:r>
            <a:r>
              <a:rPr b="1" lang="fr-CA" sz="2500">
                <a:solidFill>
                  <a:srgbClr val="210544"/>
                </a:solidFill>
                <a:latin typeface="Montserrat"/>
                <a:ea typeface="Montserrat"/>
                <a:cs typeface="Montserrat"/>
                <a:sym typeface="Montserrat"/>
              </a:rPr>
              <a:t>Préparation aux catastrophes au cours de l’année écoulée</a:t>
            </a:r>
            <a:endParaRPr b="1" sz="2500" cap="none">
              <a:solidFill>
                <a:srgbClr val="210544"/>
              </a:solidFill>
              <a:latin typeface="Montserrat"/>
              <a:ea typeface="Montserrat"/>
              <a:cs typeface="Montserrat"/>
              <a:sym typeface="Montserrat"/>
            </a:endParaRPr>
          </a:p>
        </p:txBody>
      </p:sp>
      <p:sp>
        <p:nvSpPr>
          <p:cNvPr id="355" name="Google Shape;355;p32"/>
          <p:cNvSpPr txBox="1"/>
          <p:nvPr/>
        </p:nvSpPr>
        <p:spPr>
          <a:xfrm>
            <a:off x="555863" y="848195"/>
            <a:ext cx="10988858" cy="6924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300">
                <a:solidFill>
                  <a:srgbClr val="3F3F3F"/>
                </a:solidFill>
                <a:latin typeface="Montserrat"/>
                <a:ea typeface="Montserrat"/>
                <a:cs typeface="Montserrat"/>
                <a:sym typeface="Montserrat"/>
              </a:rPr>
              <a:t>La plupart des répondants disent qu’ils sont restés au courant des conditions météorologiques et d’autres avis au cours de la dernière année, mais seules des minorités ont pris d’autres mesures de préparation aux catastrophes, comme en apprendre davantage sur les risques ou préparer une trousse d’urgence. </a:t>
            </a:r>
            <a:endParaRPr/>
          </a:p>
        </p:txBody>
      </p:sp>
      <p:sp>
        <p:nvSpPr>
          <p:cNvPr id="356" name="Google Shape;356;p32"/>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357" name="Google Shape;357;p32"/>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358" name="Google Shape;358;p32"/>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359" name="Google Shape;359;p32"/>
          <p:cNvCxnSpPr/>
          <p:nvPr/>
        </p:nvCxnSpPr>
        <p:spPr>
          <a:xfrm>
            <a:off x="644764" y="1583487"/>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360" name="Google Shape;360;p32"/>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361" name="Google Shape;361;p32"/>
          <p:cNvSpPr txBox="1"/>
          <p:nvPr/>
        </p:nvSpPr>
        <p:spPr>
          <a:xfrm>
            <a:off x="555863" y="1692381"/>
            <a:ext cx="10988858" cy="4470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Q30	Au cours de la dernière année, les membres de votre ménage et vous-même avez-vous pris l’une des mesures de préparation aux catastrophes suivantes? (Plusieurs réponses permises)</a:t>
            </a:r>
            <a:endParaRPr/>
          </a:p>
        </p:txBody>
      </p:sp>
      <p:pic>
        <p:nvPicPr>
          <p:cNvPr id="362" name="Google Shape;362;p32"/>
          <p:cNvPicPr preferRelativeResize="0"/>
          <p:nvPr/>
        </p:nvPicPr>
        <p:blipFill rotWithShape="1">
          <a:blip r:embed="rId4">
            <a:alphaModFix/>
          </a:blip>
          <a:srcRect b="0" l="0" r="0" t="0"/>
          <a:stretch/>
        </p:blipFill>
        <p:spPr>
          <a:xfrm>
            <a:off x="1678754" y="2254956"/>
            <a:ext cx="8743075" cy="38034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3"/>
          <p:cNvSpPr txBox="1"/>
          <p:nvPr/>
        </p:nvSpPr>
        <p:spPr>
          <a:xfrm>
            <a:off x="555863"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Obstacles à la préparation aux catastrophes</a:t>
            </a:r>
            <a:endParaRPr b="1" sz="2800" cap="none">
              <a:solidFill>
                <a:srgbClr val="210544"/>
              </a:solidFill>
              <a:latin typeface="Montserrat"/>
              <a:ea typeface="Montserrat"/>
              <a:cs typeface="Montserrat"/>
              <a:sym typeface="Montserrat"/>
            </a:endParaRPr>
          </a:p>
        </p:txBody>
      </p:sp>
      <p:sp>
        <p:nvSpPr>
          <p:cNvPr id="368" name="Google Shape;368;p33"/>
          <p:cNvSpPr txBox="1"/>
          <p:nvPr/>
        </p:nvSpPr>
        <p:spPr>
          <a:xfrm>
            <a:off x="555863" y="980173"/>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Les obstacles les plus largement signalés à la préparation aux catastrophes sont le manque d’argent et le manque de connaissance sur les raisons et la façon dont ils doivent se préparer. </a:t>
            </a:r>
            <a:endParaRPr/>
          </a:p>
        </p:txBody>
      </p:sp>
      <p:sp>
        <p:nvSpPr>
          <p:cNvPr id="369" name="Google Shape;369;p33"/>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370" name="Google Shape;370;p33"/>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371" name="Google Shape;371;p33"/>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372" name="Google Shape;372;p33"/>
          <p:cNvCxnSpPr/>
          <p:nvPr/>
        </p:nvCxnSpPr>
        <p:spPr>
          <a:xfrm>
            <a:off x="644764" y="1583487"/>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373" name="Google Shape;373;p33"/>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374" name="Google Shape;374;p33"/>
          <p:cNvSpPr txBox="1"/>
          <p:nvPr/>
        </p:nvSpPr>
        <p:spPr>
          <a:xfrm>
            <a:off x="555863" y="1692381"/>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Q31	L’un des éléments suivants vous a-t-il déjà empêché de prendre des mesures de préparation aux catastrophes? (Plusieurs réponses permises)</a:t>
            </a:r>
            <a:endParaRPr/>
          </a:p>
        </p:txBody>
      </p:sp>
      <p:pic>
        <p:nvPicPr>
          <p:cNvPr id="375" name="Google Shape;375;p33"/>
          <p:cNvPicPr preferRelativeResize="0"/>
          <p:nvPr/>
        </p:nvPicPr>
        <p:blipFill rotWithShape="1">
          <a:blip r:embed="rId4">
            <a:alphaModFix/>
          </a:blip>
          <a:srcRect b="0" l="0" r="0" t="0"/>
          <a:stretch/>
        </p:blipFill>
        <p:spPr>
          <a:xfrm>
            <a:off x="0" y="2180139"/>
            <a:ext cx="12191999" cy="38034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p:cNvSpPr txBox="1"/>
          <p:nvPr/>
        </p:nvSpPr>
        <p:spPr>
          <a:xfrm>
            <a:off x="555863" y="432843"/>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Changement dans la préparation</a:t>
            </a:r>
            <a:endParaRPr b="1" sz="2800" cap="none">
              <a:solidFill>
                <a:srgbClr val="210544"/>
              </a:solidFill>
              <a:latin typeface="Montserrat"/>
              <a:ea typeface="Montserrat"/>
              <a:cs typeface="Montserrat"/>
              <a:sym typeface="Montserrat"/>
            </a:endParaRPr>
          </a:p>
        </p:txBody>
      </p:sp>
      <p:sp>
        <p:nvSpPr>
          <p:cNvPr id="381" name="Google Shape;381;p34"/>
          <p:cNvSpPr txBox="1"/>
          <p:nvPr/>
        </p:nvSpPr>
        <p:spPr>
          <a:xfrm>
            <a:off x="555863" y="944097"/>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Des proportions à peu près égales de participants disent qu’ils sont plus capables (33 %) ou moins capables (27 %) de gérer une catastrophe, ou que leur capacité n’a pas changé (40 %), par rapport à l’année précédente. </a:t>
            </a:r>
            <a:endParaRPr/>
          </a:p>
        </p:txBody>
      </p:sp>
      <p:sp>
        <p:nvSpPr>
          <p:cNvPr id="382" name="Google Shape;382;p34"/>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383" name="Google Shape;383;p34"/>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384" name="Google Shape;384;p34"/>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385" name="Google Shape;385;p34"/>
          <p:cNvCxnSpPr/>
          <p:nvPr/>
        </p:nvCxnSpPr>
        <p:spPr>
          <a:xfrm>
            <a:off x="644764" y="1513899"/>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386" name="Google Shape;386;p34"/>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pic>
        <p:nvPicPr>
          <p:cNvPr id="387" name="Google Shape;387;p34"/>
          <p:cNvPicPr preferRelativeResize="0"/>
          <p:nvPr/>
        </p:nvPicPr>
        <p:blipFill rotWithShape="1">
          <a:blip r:embed="rId4">
            <a:alphaModFix/>
          </a:blip>
          <a:srcRect b="0" l="0" r="0" t="0"/>
          <a:stretch/>
        </p:blipFill>
        <p:spPr>
          <a:xfrm>
            <a:off x="1523286" y="2122408"/>
            <a:ext cx="7144129" cy="3615731"/>
          </a:xfrm>
          <a:prstGeom prst="rect">
            <a:avLst/>
          </a:prstGeom>
          <a:noFill/>
          <a:ln>
            <a:noFill/>
          </a:ln>
        </p:spPr>
      </p:pic>
      <p:sp>
        <p:nvSpPr>
          <p:cNvPr id="388" name="Google Shape;388;p34"/>
          <p:cNvSpPr txBox="1"/>
          <p:nvPr/>
        </p:nvSpPr>
        <p:spPr>
          <a:xfrm>
            <a:off x="555863" y="1675343"/>
            <a:ext cx="10988858" cy="6248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Q32	Par rapport à l’année dernière, êtes-vous plus ou moins en mesure, vous et votre famille, de gérer une catastrophe, ou n’y a-t-il pas eu de changement?</a:t>
            </a:r>
            <a:endParaRPr/>
          </a:p>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Q33	Parmi les raisons suivantes, laquelle vous rend, vous et votre famille, moins en mesure de vous préparer à une catastrophe qu’il y a un an? Sous-échantillon : question posée à ceux qui disent qu’ils/leurs proches sont moins en mesure de gérer une catastrophe qu’il y a un an (n=27) (Plusieurs réponses permises)</a:t>
            </a:r>
            <a:endParaRPr/>
          </a:p>
        </p:txBody>
      </p:sp>
      <p:sp>
        <p:nvSpPr>
          <p:cNvPr id="389" name="Google Shape;389;p34"/>
          <p:cNvSpPr txBox="1"/>
          <p:nvPr/>
        </p:nvSpPr>
        <p:spPr>
          <a:xfrm>
            <a:off x="9081651" y="3579151"/>
            <a:ext cx="2624637" cy="30931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500">
                <a:solidFill>
                  <a:srgbClr val="3F3F3F"/>
                </a:solidFill>
                <a:latin typeface="Cordia New"/>
                <a:ea typeface="Cordia New"/>
                <a:cs typeface="Cordia New"/>
                <a:sym typeface="Cordia New"/>
              </a:rPr>
              <a:t>Raisons pour lesquelles ils sont moins en mesure de gérer une catastrophe (parmi ceux qui se disent moins en mesure, n=27) :</a:t>
            </a:r>
            <a:endParaRPr/>
          </a:p>
          <a:p>
            <a:pPr indent="0" lvl="0" marL="0" marR="0" rtl="0" algn="l">
              <a:spcBef>
                <a:spcPts val="0"/>
              </a:spcBef>
              <a:spcAft>
                <a:spcPts val="0"/>
              </a:spcAft>
              <a:buNone/>
            </a:pPr>
            <a:r>
              <a:rPr lang="fr-CA" sz="1500">
                <a:solidFill>
                  <a:srgbClr val="3F3F3F"/>
                </a:solidFill>
                <a:latin typeface="Cordia New"/>
                <a:ea typeface="Cordia New"/>
                <a:cs typeface="Cordia New"/>
                <a:sym typeface="Cordia New"/>
              </a:rPr>
              <a:t>78 % – Augmentation du coût de la vie</a:t>
            </a:r>
            <a:endParaRPr/>
          </a:p>
          <a:p>
            <a:pPr indent="0" lvl="0" marL="0" marR="0" rtl="0" algn="l">
              <a:spcBef>
                <a:spcPts val="0"/>
              </a:spcBef>
              <a:spcAft>
                <a:spcPts val="0"/>
              </a:spcAft>
              <a:buNone/>
            </a:pPr>
            <a:r>
              <a:rPr lang="fr-CA" sz="1500">
                <a:solidFill>
                  <a:srgbClr val="3F3F3F"/>
                </a:solidFill>
                <a:latin typeface="Cordia New"/>
                <a:ea typeface="Cordia New"/>
                <a:cs typeface="Cordia New"/>
                <a:sym typeface="Cordia New"/>
              </a:rPr>
              <a:t>74 % – Problèmes de santé/stress</a:t>
            </a:r>
            <a:endParaRPr/>
          </a:p>
          <a:p>
            <a:pPr indent="0" lvl="0" marL="0" marR="0" rtl="0" algn="l">
              <a:spcBef>
                <a:spcPts val="0"/>
              </a:spcBef>
              <a:spcAft>
                <a:spcPts val="0"/>
              </a:spcAft>
              <a:buNone/>
            </a:pPr>
            <a:r>
              <a:rPr lang="fr-CA" sz="1500">
                <a:solidFill>
                  <a:srgbClr val="3F3F3F"/>
                </a:solidFill>
                <a:latin typeface="Cordia New"/>
                <a:ea typeface="Cordia New"/>
                <a:cs typeface="Cordia New"/>
                <a:sym typeface="Cordia New"/>
              </a:rPr>
              <a:t>48 % – Perte d’emploi/de revenu</a:t>
            </a:r>
            <a:endParaRPr/>
          </a:p>
          <a:p>
            <a:pPr indent="0" lvl="0" marL="0" marR="0" rtl="0" algn="l">
              <a:spcBef>
                <a:spcPts val="0"/>
              </a:spcBef>
              <a:spcAft>
                <a:spcPts val="0"/>
              </a:spcAft>
              <a:buNone/>
            </a:pPr>
            <a:r>
              <a:rPr lang="fr-CA" sz="1500">
                <a:solidFill>
                  <a:srgbClr val="3F3F3F"/>
                </a:solidFill>
                <a:latin typeface="Cordia New"/>
                <a:ea typeface="Cordia New"/>
                <a:cs typeface="Cordia New"/>
                <a:sym typeface="Cordia New"/>
              </a:rPr>
              <a:t>48 % – Manque de ressources/d’information</a:t>
            </a:r>
            <a:endParaRPr/>
          </a:p>
        </p:txBody>
      </p:sp>
      <p:sp>
        <p:nvSpPr>
          <p:cNvPr id="390" name="Google Shape;390;p34"/>
          <p:cNvSpPr/>
          <p:nvPr/>
        </p:nvSpPr>
        <p:spPr>
          <a:xfrm>
            <a:off x="7229865" y="4487092"/>
            <a:ext cx="187890" cy="193212"/>
          </a:xfrm>
          <a:prstGeom prst="ellipse">
            <a:avLst/>
          </a:prstGeom>
          <a:solidFill>
            <a:srgbClr val="E73E3E"/>
          </a:solidFill>
          <a:ln cap="flat" cmpd="sng" w="12700">
            <a:solidFill>
              <a:srgbClr val="E73E3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91" name="Google Shape;391;p34"/>
          <p:cNvCxnSpPr/>
          <p:nvPr/>
        </p:nvCxnSpPr>
        <p:spPr>
          <a:xfrm rot="10800000">
            <a:off x="7417755" y="4609737"/>
            <a:ext cx="1684204" cy="0"/>
          </a:xfrm>
          <a:prstGeom prst="straightConnector1">
            <a:avLst/>
          </a:prstGeom>
          <a:noFill/>
          <a:ln cap="flat" cmpd="sng" w="9525">
            <a:solidFill>
              <a:srgbClr val="AEABAB"/>
            </a:solidFill>
            <a:prstDash val="lgDash"/>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5"/>
          <p:cNvSpPr txBox="1"/>
          <p:nvPr/>
        </p:nvSpPr>
        <p:spPr>
          <a:xfrm>
            <a:off x="601571" y="256612"/>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Attentes d’aide en cas de catastrophe</a:t>
            </a:r>
            <a:endParaRPr b="1" sz="2800" cap="none">
              <a:solidFill>
                <a:srgbClr val="210544"/>
              </a:solidFill>
              <a:latin typeface="Montserrat"/>
              <a:ea typeface="Montserrat"/>
              <a:cs typeface="Montserrat"/>
              <a:sym typeface="Montserrat"/>
            </a:endParaRPr>
          </a:p>
        </p:txBody>
      </p:sp>
      <p:sp>
        <p:nvSpPr>
          <p:cNvPr id="397" name="Google Shape;397;p35"/>
          <p:cNvSpPr txBox="1"/>
          <p:nvPr/>
        </p:nvSpPr>
        <p:spPr>
          <a:xfrm>
            <a:off x="601571" y="782206"/>
            <a:ext cx="10988858"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En cas de catastrophe, les participants à l’enquête sont plus susceptibles d’attendre de l’aide de leurs amis ou de leur famille, suivis du gouvernement fédéral; comparativement, ils étaient moins nombreux à déclarer s’attendre à de l’aide d’autres ordres de gouvernement. </a:t>
            </a:r>
            <a:endParaRPr/>
          </a:p>
        </p:txBody>
      </p:sp>
      <p:sp>
        <p:nvSpPr>
          <p:cNvPr id="398" name="Google Shape;398;p35"/>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399" name="Google Shape;399;p35"/>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400" name="Google Shape;400;p35"/>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401" name="Google Shape;401;p35"/>
          <p:cNvCxnSpPr/>
          <p:nvPr/>
        </p:nvCxnSpPr>
        <p:spPr>
          <a:xfrm>
            <a:off x="644764" y="1583487"/>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402" name="Google Shape;402;p35"/>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403" name="Google Shape;403;p35"/>
          <p:cNvSpPr txBox="1"/>
          <p:nvPr/>
        </p:nvSpPr>
        <p:spPr>
          <a:xfrm>
            <a:off x="555863" y="1692381"/>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Q34	En cas de catastrophe, de qui attendriez-vous le plus d’aide? (Une seule réponse est acceptée)</a:t>
            </a:r>
            <a:endParaRPr/>
          </a:p>
        </p:txBody>
      </p:sp>
      <p:pic>
        <p:nvPicPr>
          <p:cNvPr id="404" name="Google Shape;404;p35"/>
          <p:cNvPicPr preferRelativeResize="0"/>
          <p:nvPr/>
        </p:nvPicPr>
        <p:blipFill rotWithShape="1">
          <a:blip r:embed="rId4">
            <a:alphaModFix/>
          </a:blip>
          <a:srcRect b="0" l="0" r="0" t="0"/>
          <a:stretch/>
        </p:blipFill>
        <p:spPr>
          <a:xfrm>
            <a:off x="1678754" y="2133036"/>
            <a:ext cx="8743075" cy="38034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36"/>
          <p:cNvPicPr preferRelativeResize="0"/>
          <p:nvPr/>
        </p:nvPicPr>
        <p:blipFill rotWithShape="1">
          <a:blip r:embed="rId3">
            <a:alphaModFix/>
          </a:blip>
          <a:srcRect b="0" l="0" r="0" t="0"/>
          <a:stretch/>
        </p:blipFill>
        <p:spPr>
          <a:xfrm>
            <a:off x="1270221" y="1985513"/>
            <a:ext cx="4957722" cy="3795719"/>
          </a:xfrm>
          <a:prstGeom prst="rect">
            <a:avLst/>
          </a:prstGeom>
          <a:noFill/>
          <a:ln>
            <a:noFill/>
          </a:ln>
        </p:spPr>
      </p:pic>
      <p:sp>
        <p:nvSpPr>
          <p:cNvPr id="410" name="Google Shape;410;p36"/>
          <p:cNvSpPr txBox="1"/>
          <p:nvPr/>
        </p:nvSpPr>
        <p:spPr>
          <a:xfrm>
            <a:off x="555863" y="464374"/>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Famille pouvant aider à l’extérieur de la région actuelle</a:t>
            </a:r>
            <a:endParaRPr b="1" sz="2800" cap="none">
              <a:solidFill>
                <a:srgbClr val="210544"/>
              </a:solidFill>
              <a:latin typeface="Montserrat"/>
              <a:ea typeface="Montserrat"/>
              <a:cs typeface="Montserrat"/>
              <a:sym typeface="Montserrat"/>
            </a:endParaRPr>
          </a:p>
        </p:txBody>
      </p:sp>
      <p:sp>
        <p:nvSpPr>
          <p:cNvPr id="411" name="Google Shape;411;p36"/>
          <p:cNvSpPr txBox="1"/>
          <p:nvPr/>
        </p:nvSpPr>
        <p:spPr>
          <a:xfrm>
            <a:off x="555863" y="1026928"/>
            <a:ext cx="10988858"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Une majorité de six sur dix participants dit avoir des proches en dehors de leur région actuelle qui peuvent aider en cas de catastrophe.  </a:t>
            </a:r>
            <a:endParaRPr/>
          </a:p>
        </p:txBody>
      </p:sp>
      <p:sp>
        <p:nvSpPr>
          <p:cNvPr id="412" name="Google Shape;412;p36"/>
          <p:cNvSpPr txBox="1"/>
          <p:nvPr>
            <p:ph idx="12" type="sldNum"/>
          </p:nvPr>
        </p:nvSpPr>
        <p:spPr>
          <a:xfrm>
            <a:off x="7423134" y="5991434"/>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413" name="Google Shape;413;p36"/>
          <p:cNvSpPr txBox="1"/>
          <p:nvPr/>
        </p:nvSpPr>
        <p:spPr>
          <a:xfrm>
            <a:off x="555863" y="621834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414" name="Google Shape;414;p36"/>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415" name="Google Shape;415;p36"/>
          <p:cNvCxnSpPr/>
          <p:nvPr/>
        </p:nvCxnSpPr>
        <p:spPr>
          <a:xfrm>
            <a:off x="644764" y="1582060"/>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416" name="Google Shape;416;p36"/>
          <p:cNvPicPr preferRelativeResize="0"/>
          <p:nvPr/>
        </p:nvPicPr>
        <p:blipFill rotWithShape="1">
          <a:blip r:embed="rId4">
            <a:alphaModFix/>
          </a:blip>
          <a:srcRect b="0" l="0" r="0" t="0"/>
          <a:stretch/>
        </p:blipFill>
        <p:spPr>
          <a:xfrm>
            <a:off x="10462207" y="6095913"/>
            <a:ext cx="1082514" cy="206193"/>
          </a:xfrm>
          <a:prstGeom prst="rect">
            <a:avLst/>
          </a:prstGeom>
          <a:noFill/>
          <a:ln>
            <a:noFill/>
          </a:ln>
        </p:spPr>
      </p:pic>
      <p:sp>
        <p:nvSpPr>
          <p:cNvPr id="417" name="Google Shape;417;p36"/>
          <p:cNvSpPr txBox="1"/>
          <p:nvPr/>
        </p:nvSpPr>
        <p:spPr>
          <a:xfrm>
            <a:off x="555863" y="1723166"/>
            <a:ext cx="10988858" cy="259080"/>
          </a:xfrm>
          <a:prstGeom prst="rect">
            <a:avLst/>
          </a:prstGeom>
          <a:noFill/>
          <a:ln>
            <a:noFill/>
          </a:ln>
        </p:spPr>
        <p:txBody>
          <a:bodyPr anchorCtr="0" anchor="t" bIns="45700" lIns="91425" spcFirstLastPara="1" rIns="91425" wrap="square" tIns="45700">
            <a:spAutoFit/>
          </a:bodyPr>
          <a:lstStyle/>
          <a:p>
            <a:pPr indent="-346075" lvl="0" marL="346075" marR="0" rtl="0" algn="l">
              <a:spcBef>
                <a:spcPts val="0"/>
              </a:spcBef>
              <a:spcAft>
                <a:spcPts val="0"/>
              </a:spcAft>
              <a:buNone/>
            </a:pPr>
            <a:r>
              <a:rPr i="1" lang="fr-CA" sz="1100">
                <a:solidFill>
                  <a:srgbClr val="3F3F3F"/>
                </a:solidFill>
                <a:latin typeface="Montserrat"/>
                <a:ea typeface="Montserrat"/>
                <a:cs typeface="Montserrat"/>
                <a:sym typeface="Montserrat"/>
              </a:rPr>
              <a:t>Q35	Avez-vous des proches qui vivent à l’extérieur de votre région actuelle et qui peuvent vous aider en cas de catastrophe?</a:t>
            </a:r>
            <a:endParaRPr/>
          </a:p>
        </p:txBody>
      </p:sp>
      <p:sp>
        <p:nvSpPr>
          <p:cNvPr id="418" name="Google Shape;418;p36"/>
          <p:cNvSpPr/>
          <p:nvPr/>
        </p:nvSpPr>
        <p:spPr>
          <a:xfrm>
            <a:off x="5568447" y="3166008"/>
            <a:ext cx="241373" cy="240311"/>
          </a:xfrm>
          <a:prstGeom prst="rect">
            <a:avLst/>
          </a:prstGeom>
          <a:solidFill>
            <a:srgbClr val="FDBC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36"/>
          <p:cNvSpPr/>
          <p:nvPr/>
        </p:nvSpPr>
        <p:spPr>
          <a:xfrm>
            <a:off x="5568447" y="3687345"/>
            <a:ext cx="241373" cy="240312"/>
          </a:xfrm>
          <a:prstGeom prst="rect">
            <a:avLst/>
          </a:prstGeom>
          <a:solidFill>
            <a:srgbClr val="260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36"/>
          <p:cNvSpPr/>
          <p:nvPr/>
        </p:nvSpPr>
        <p:spPr>
          <a:xfrm>
            <a:off x="5574655" y="4208683"/>
            <a:ext cx="241372" cy="24031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36"/>
          <p:cNvSpPr txBox="1"/>
          <p:nvPr/>
        </p:nvSpPr>
        <p:spPr>
          <a:xfrm>
            <a:off x="6054072" y="4194732"/>
            <a:ext cx="1670372"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Incertain(e)</a:t>
            </a:r>
            <a:endParaRPr/>
          </a:p>
        </p:txBody>
      </p:sp>
      <p:sp>
        <p:nvSpPr>
          <p:cNvPr id="422" name="Google Shape;422;p36"/>
          <p:cNvSpPr txBox="1"/>
          <p:nvPr/>
        </p:nvSpPr>
        <p:spPr>
          <a:xfrm>
            <a:off x="6054072" y="3684998"/>
            <a:ext cx="33856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Non</a:t>
            </a:r>
            <a:endParaRPr/>
          </a:p>
        </p:txBody>
      </p:sp>
      <p:sp>
        <p:nvSpPr>
          <p:cNvPr id="423" name="Google Shape;423;p36"/>
          <p:cNvSpPr txBox="1"/>
          <p:nvPr/>
        </p:nvSpPr>
        <p:spPr>
          <a:xfrm>
            <a:off x="6054072" y="3112202"/>
            <a:ext cx="31824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Oui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7"/>
          <p:cNvSpPr txBox="1"/>
          <p:nvPr/>
        </p:nvSpPr>
        <p:spPr>
          <a:xfrm>
            <a:off x="555862"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Accès au transport pour l’évacuation</a:t>
            </a:r>
            <a:endParaRPr b="1" sz="2800" cap="none">
              <a:solidFill>
                <a:srgbClr val="210544"/>
              </a:solidFill>
              <a:latin typeface="Montserrat"/>
              <a:ea typeface="Montserrat"/>
              <a:cs typeface="Montserrat"/>
              <a:sym typeface="Montserrat"/>
            </a:endParaRPr>
          </a:p>
        </p:txBody>
      </p:sp>
      <p:sp>
        <p:nvSpPr>
          <p:cNvPr id="429" name="Google Shape;429;p37"/>
          <p:cNvSpPr txBox="1"/>
          <p:nvPr/>
        </p:nvSpPr>
        <p:spPr>
          <a:xfrm>
            <a:off x="555863" y="980173"/>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La plupart des participants à l’enquête possèdent une voiture ou ont accès à une voiture s’ils doivent évacuer en raison d’une catastrophe; un nombre plus limité indique avoir d’autres types de transport dans cette situation. </a:t>
            </a:r>
            <a:endParaRPr/>
          </a:p>
        </p:txBody>
      </p:sp>
      <p:sp>
        <p:nvSpPr>
          <p:cNvPr id="430" name="Google Shape;430;p37"/>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431" name="Google Shape;431;p37"/>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432" name="Google Shape;432;p37"/>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433" name="Google Shape;433;p37"/>
          <p:cNvCxnSpPr/>
          <p:nvPr/>
        </p:nvCxnSpPr>
        <p:spPr>
          <a:xfrm>
            <a:off x="644764" y="1583487"/>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434" name="Google Shape;434;p37"/>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435" name="Google Shape;435;p37"/>
          <p:cNvSpPr txBox="1"/>
          <p:nvPr/>
        </p:nvSpPr>
        <p:spPr>
          <a:xfrm>
            <a:off x="555863" y="1692381"/>
            <a:ext cx="10988858" cy="441339"/>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Q36	En cas de catastrophe, avez-vous accès ou possédez-vous l’un des moyens suivants pour évacuer la communauté? (Plusieurs réponses permises)</a:t>
            </a:r>
            <a:endParaRPr/>
          </a:p>
        </p:txBody>
      </p:sp>
      <p:pic>
        <p:nvPicPr>
          <p:cNvPr id="436" name="Google Shape;436;p37"/>
          <p:cNvPicPr preferRelativeResize="0"/>
          <p:nvPr/>
        </p:nvPicPr>
        <p:blipFill rotWithShape="1">
          <a:blip r:embed="rId4">
            <a:alphaModFix/>
          </a:blip>
          <a:srcRect b="0" l="0" r="0" t="0"/>
          <a:stretch/>
        </p:blipFill>
        <p:spPr>
          <a:xfrm>
            <a:off x="1678754" y="2133036"/>
            <a:ext cx="8743075" cy="3496309"/>
          </a:xfrm>
          <a:prstGeom prst="rect">
            <a:avLst/>
          </a:prstGeom>
          <a:noFill/>
          <a:ln>
            <a:noFill/>
          </a:ln>
        </p:spPr>
      </p:pic>
      <p:sp>
        <p:nvSpPr>
          <p:cNvPr id="437" name="Google Shape;437;p37"/>
          <p:cNvSpPr txBox="1"/>
          <p:nvPr/>
        </p:nvSpPr>
        <p:spPr>
          <a:xfrm>
            <a:off x="555862" y="5704162"/>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 11 % des répondants ont choisi « autre », puis ont écrit dans la réponse « aucun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8"/>
          <p:cNvSpPr txBox="1"/>
          <p:nvPr/>
        </p:nvSpPr>
        <p:spPr>
          <a:xfrm>
            <a:off x="555863"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500"/>
              <a:buFont typeface="Montserrat Light"/>
              <a:buNone/>
            </a:pPr>
            <a:r>
              <a:rPr lang="fr-CA" sz="2500">
                <a:solidFill>
                  <a:srgbClr val="210544"/>
                </a:solidFill>
                <a:latin typeface="Montserrat Light"/>
                <a:ea typeface="Montserrat Light"/>
                <a:cs typeface="Montserrat Light"/>
                <a:sym typeface="Montserrat Light"/>
              </a:rPr>
              <a:t>Préparation | </a:t>
            </a:r>
            <a:r>
              <a:rPr b="1" lang="fr-CA" sz="2500">
                <a:solidFill>
                  <a:srgbClr val="210544"/>
                </a:solidFill>
                <a:latin typeface="Montserrat"/>
                <a:ea typeface="Montserrat"/>
                <a:cs typeface="Montserrat"/>
                <a:sym typeface="Montserrat"/>
              </a:rPr>
              <a:t>Combien de temps les approvisionnements dureront en cas de catastrophe</a:t>
            </a:r>
            <a:endParaRPr b="1" sz="2500" cap="none">
              <a:solidFill>
                <a:srgbClr val="210544"/>
              </a:solidFill>
              <a:latin typeface="Montserrat"/>
              <a:ea typeface="Montserrat"/>
              <a:cs typeface="Montserrat"/>
              <a:sym typeface="Montserrat"/>
            </a:endParaRPr>
          </a:p>
        </p:txBody>
      </p:sp>
      <p:sp>
        <p:nvSpPr>
          <p:cNvPr id="443" name="Google Shape;443;p38"/>
          <p:cNvSpPr txBox="1"/>
          <p:nvPr/>
        </p:nvSpPr>
        <p:spPr>
          <a:xfrm>
            <a:off x="555863" y="983240"/>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Sept personnes sur dix pensent avoir au moins trois jours de provisions en cas de catastrophe, mais seulement un tiers ont des provisions pour plus d’une semaine.</a:t>
            </a:r>
            <a:endParaRPr/>
          </a:p>
        </p:txBody>
      </p:sp>
      <p:sp>
        <p:nvSpPr>
          <p:cNvPr id="444" name="Google Shape;444;p38"/>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445" name="Google Shape;445;p38"/>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446" name="Google Shape;446;p38"/>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447" name="Google Shape;447;p38"/>
          <p:cNvCxnSpPr/>
          <p:nvPr/>
        </p:nvCxnSpPr>
        <p:spPr>
          <a:xfrm>
            <a:off x="644764" y="1533181"/>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448" name="Google Shape;448;p38"/>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449" name="Google Shape;449;p38"/>
          <p:cNvSpPr txBox="1"/>
          <p:nvPr/>
        </p:nvSpPr>
        <p:spPr>
          <a:xfrm>
            <a:off x="555863" y="1642075"/>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Q37	Combien de temps estimez-vous que vos provisions dureraient en cas de catastrophe? </a:t>
            </a:r>
            <a:endParaRPr/>
          </a:p>
        </p:txBody>
      </p:sp>
      <p:pic>
        <p:nvPicPr>
          <p:cNvPr id="450" name="Google Shape;450;p38"/>
          <p:cNvPicPr preferRelativeResize="0"/>
          <p:nvPr/>
        </p:nvPicPr>
        <p:blipFill rotWithShape="1">
          <a:blip r:embed="rId4">
            <a:alphaModFix/>
          </a:blip>
          <a:srcRect b="0" l="0" r="0" t="0"/>
          <a:stretch/>
        </p:blipFill>
        <p:spPr>
          <a:xfrm>
            <a:off x="2354727" y="2254956"/>
            <a:ext cx="7241218" cy="3803482"/>
          </a:xfrm>
          <a:prstGeom prst="rect">
            <a:avLst/>
          </a:prstGeom>
          <a:noFill/>
          <a:ln>
            <a:noFill/>
          </a:ln>
        </p:spPr>
      </p:pic>
      <p:sp>
        <p:nvSpPr>
          <p:cNvPr id="451" name="Google Shape;451;p38"/>
          <p:cNvSpPr/>
          <p:nvPr/>
        </p:nvSpPr>
        <p:spPr>
          <a:xfrm rot="5400000">
            <a:off x="6369151" y="1035184"/>
            <a:ext cx="338554" cy="4257975"/>
          </a:xfrm>
          <a:prstGeom prst="leftBrace">
            <a:avLst>
              <a:gd fmla="val 8333" name="adj1"/>
              <a:gd fmla="val 50000" name="adj2"/>
            </a:avLst>
          </a:prstGeom>
          <a:noFill/>
          <a:ln cap="flat" cmpd="sng" w="952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452" name="Google Shape;452;p38"/>
          <p:cNvSpPr txBox="1"/>
          <p:nvPr/>
        </p:nvSpPr>
        <p:spPr>
          <a:xfrm>
            <a:off x="5709920" y="2643816"/>
            <a:ext cx="191621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600">
                <a:solidFill>
                  <a:srgbClr val="3F3F3F"/>
                </a:solidFill>
                <a:latin typeface="Cordia New"/>
                <a:ea typeface="Cordia New"/>
                <a:cs typeface="Cordia New"/>
                <a:sym typeface="Cordia New"/>
              </a:rPr>
              <a:t>Au moins 3 jours (72 %)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39"/>
          <p:cNvPicPr preferRelativeResize="0"/>
          <p:nvPr/>
        </p:nvPicPr>
        <p:blipFill rotWithShape="1">
          <a:blip r:embed="rId3">
            <a:alphaModFix/>
          </a:blip>
          <a:srcRect b="0" l="0" r="0" t="0"/>
          <a:stretch/>
        </p:blipFill>
        <p:spPr>
          <a:xfrm>
            <a:off x="1270221" y="1985513"/>
            <a:ext cx="4957722" cy="3795719"/>
          </a:xfrm>
          <a:prstGeom prst="rect">
            <a:avLst/>
          </a:prstGeom>
          <a:noFill/>
          <a:ln>
            <a:noFill/>
          </a:ln>
        </p:spPr>
      </p:pic>
      <p:sp>
        <p:nvSpPr>
          <p:cNvPr id="458" name="Google Shape;458;p39"/>
          <p:cNvSpPr txBox="1"/>
          <p:nvPr/>
        </p:nvSpPr>
        <p:spPr>
          <a:xfrm>
            <a:off x="555863" y="464374"/>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Répercussion négative due à l’identité de genre?</a:t>
            </a:r>
            <a:endParaRPr b="1" sz="2800" cap="none">
              <a:solidFill>
                <a:srgbClr val="210544"/>
              </a:solidFill>
              <a:latin typeface="Montserrat"/>
              <a:ea typeface="Montserrat"/>
              <a:cs typeface="Montserrat"/>
              <a:sym typeface="Montserrat"/>
            </a:endParaRPr>
          </a:p>
        </p:txBody>
      </p:sp>
      <p:sp>
        <p:nvSpPr>
          <p:cNvPr id="459" name="Google Shape;459;p39"/>
          <p:cNvSpPr txBox="1"/>
          <p:nvPr/>
        </p:nvSpPr>
        <p:spPr>
          <a:xfrm>
            <a:off x="555863" y="1117949"/>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Trois personnes sur dix pensent qu’une catastrophe aurait des conséquences relativement plus négatives pour elles en raison de leur identité de genre; plus de la moitié ne croient pas que ce sera le cas (les autres sont incertains). </a:t>
            </a:r>
            <a:endParaRPr/>
          </a:p>
        </p:txBody>
      </p:sp>
      <p:sp>
        <p:nvSpPr>
          <p:cNvPr id="460" name="Google Shape;460;p39"/>
          <p:cNvSpPr txBox="1"/>
          <p:nvPr>
            <p:ph idx="12" type="sldNum"/>
          </p:nvPr>
        </p:nvSpPr>
        <p:spPr>
          <a:xfrm>
            <a:off x="7423134" y="5991434"/>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461" name="Google Shape;461;p39"/>
          <p:cNvSpPr txBox="1"/>
          <p:nvPr/>
        </p:nvSpPr>
        <p:spPr>
          <a:xfrm>
            <a:off x="555863" y="621834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462" name="Google Shape;462;p39"/>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463" name="Google Shape;463;p39"/>
          <p:cNvCxnSpPr/>
          <p:nvPr/>
        </p:nvCxnSpPr>
        <p:spPr>
          <a:xfrm>
            <a:off x="644764" y="1743401"/>
            <a:ext cx="10899957" cy="11215"/>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464" name="Google Shape;464;p39"/>
          <p:cNvPicPr preferRelativeResize="0"/>
          <p:nvPr/>
        </p:nvPicPr>
        <p:blipFill rotWithShape="1">
          <a:blip r:embed="rId4">
            <a:alphaModFix/>
          </a:blip>
          <a:srcRect b="0" l="0" r="0" t="0"/>
          <a:stretch/>
        </p:blipFill>
        <p:spPr>
          <a:xfrm>
            <a:off x="10462207" y="6095913"/>
            <a:ext cx="1082514" cy="206193"/>
          </a:xfrm>
          <a:prstGeom prst="rect">
            <a:avLst/>
          </a:prstGeom>
          <a:noFill/>
          <a:ln>
            <a:noFill/>
          </a:ln>
        </p:spPr>
      </p:pic>
      <p:sp>
        <p:nvSpPr>
          <p:cNvPr id="465" name="Google Shape;465;p39"/>
          <p:cNvSpPr txBox="1"/>
          <p:nvPr/>
        </p:nvSpPr>
        <p:spPr>
          <a:xfrm>
            <a:off x="555863" y="1849551"/>
            <a:ext cx="10988858" cy="430887"/>
          </a:xfrm>
          <a:prstGeom prst="rect">
            <a:avLst/>
          </a:prstGeom>
          <a:noFill/>
          <a:ln>
            <a:noFill/>
          </a:ln>
        </p:spPr>
        <p:txBody>
          <a:bodyPr anchorCtr="0" anchor="t" bIns="45700" lIns="91425" spcFirstLastPara="1" rIns="91425" wrap="square" tIns="45700">
            <a:spAutoFit/>
          </a:bodyPr>
          <a:lstStyle/>
          <a:p>
            <a:pPr indent="-346075" lvl="0" marL="346075" marR="0" rtl="0" algn="l">
              <a:spcBef>
                <a:spcPts val="0"/>
              </a:spcBef>
              <a:spcAft>
                <a:spcPts val="0"/>
              </a:spcAft>
              <a:buNone/>
            </a:pPr>
            <a:r>
              <a:rPr i="1" lang="fr-CA" sz="1100">
                <a:solidFill>
                  <a:srgbClr val="3F3F3F"/>
                </a:solidFill>
                <a:latin typeface="Montserrat"/>
                <a:ea typeface="Montserrat"/>
                <a:cs typeface="Montserrat"/>
                <a:sym typeface="Montserrat"/>
              </a:rPr>
              <a:t>Q10	Pensez-vous qu’une catastrophe aurait une incidence plus négative sur vous que sur les autres membres de la communauté en raison de votre identité de genre?</a:t>
            </a:r>
            <a:endParaRPr/>
          </a:p>
        </p:txBody>
      </p:sp>
      <p:sp>
        <p:nvSpPr>
          <p:cNvPr id="466" name="Google Shape;466;p39"/>
          <p:cNvSpPr/>
          <p:nvPr/>
        </p:nvSpPr>
        <p:spPr>
          <a:xfrm>
            <a:off x="5568447" y="3166008"/>
            <a:ext cx="241373" cy="240311"/>
          </a:xfrm>
          <a:prstGeom prst="rect">
            <a:avLst/>
          </a:prstGeom>
          <a:solidFill>
            <a:srgbClr val="FDBC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39"/>
          <p:cNvSpPr/>
          <p:nvPr/>
        </p:nvSpPr>
        <p:spPr>
          <a:xfrm>
            <a:off x="5568447" y="3687345"/>
            <a:ext cx="241373" cy="240312"/>
          </a:xfrm>
          <a:prstGeom prst="rect">
            <a:avLst/>
          </a:prstGeom>
          <a:solidFill>
            <a:srgbClr val="260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39"/>
          <p:cNvSpPr/>
          <p:nvPr/>
        </p:nvSpPr>
        <p:spPr>
          <a:xfrm>
            <a:off x="5574655" y="4208683"/>
            <a:ext cx="241372" cy="24031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39"/>
          <p:cNvSpPr txBox="1"/>
          <p:nvPr/>
        </p:nvSpPr>
        <p:spPr>
          <a:xfrm>
            <a:off x="6054071" y="4194732"/>
            <a:ext cx="2259611" cy="6400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Incertain/préfère ne pas répondre</a:t>
            </a:r>
            <a:endParaRPr/>
          </a:p>
        </p:txBody>
      </p:sp>
      <p:sp>
        <p:nvSpPr>
          <p:cNvPr id="470" name="Google Shape;470;p39"/>
          <p:cNvSpPr txBox="1"/>
          <p:nvPr/>
        </p:nvSpPr>
        <p:spPr>
          <a:xfrm>
            <a:off x="6054072" y="3653467"/>
            <a:ext cx="33856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Non</a:t>
            </a:r>
            <a:endParaRPr/>
          </a:p>
        </p:txBody>
      </p:sp>
      <p:sp>
        <p:nvSpPr>
          <p:cNvPr id="471" name="Google Shape;471;p39"/>
          <p:cNvSpPr txBox="1"/>
          <p:nvPr/>
        </p:nvSpPr>
        <p:spPr>
          <a:xfrm>
            <a:off x="6054072" y="3112202"/>
            <a:ext cx="31824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Oui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0"/>
          <p:cNvSpPr txBox="1"/>
          <p:nvPr/>
        </p:nvSpPr>
        <p:spPr>
          <a:xfrm>
            <a:off x="555863"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Préparation | </a:t>
            </a:r>
            <a:r>
              <a:rPr b="1" lang="fr-CA" sz="2800">
                <a:solidFill>
                  <a:srgbClr val="210544"/>
                </a:solidFill>
                <a:latin typeface="Montserrat"/>
                <a:ea typeface="Montserrat"/>
                <a:cs typeface="Montserrat"/>
                <a:sym typeface="Montserrat"/>
              </a:rPr>
              <a:t>Activités de l’année écoulée</a:t>
            </a:r>
            <a:endParaRPr b="1" sz="2800" cap="none">
              <a:solidFill>
                <a:srgbClr val="210544"/>
              </a:solidFill>
              <a:latin typeface="Montserrat"/>
              <a:ea typeface="Montserrat"/>
              <a:cs typeface="Montserrat"/>
              <a:sym typeface="Montserrat"/>
            </a:endParaRPr>
          </a:p>
        </p:txBody>
      </p:sp>
      <p:sp>
        <p:nvSpPr>
          <p:cNvPr id="477" name="Google Shape;477;p40"/>
          <p:cNvSpPr txBox="1"/>
          <p:nvPr/>
        </p:nvSpPr>
        <p:spPr>
          <a:xfrm>
            <a:off x="555863" y="980173"/>
            <a:ext cx="10988858"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La moitié des répondants déclarent que leur famille a suivi une formation en premiers soins au cours de l’année écoulée. Moins d’un sur quatre s’est préparé d’autres façons, par exemple en discutant d’un plan d’évacuation, en participant à un exercice ou en faisant du bénévolat.</a:t>
            </a:r>
            <a:endParaRPr/>
          </a:p>
        </p:txBody>
      </p:sp>
      <p:sp>
        <p:nvSpPr>
          <p:cNvPr id="478" name="Google Shape;478;p40"/>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479" name="Google Shape;479;p40"/>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480" name="Google Shape;480;p40"/>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481" name="Google Shape;481;p40"/>
          <p:cNvCxnSpPr/>
          <p:nvPr/>
        </p:nvCxnSpPr>
        <p:spPr>
          <a:xfrm>
            <a:off x="644764" y="1790881"/>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482" name="Google Shape;482;p40"/>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483" name="Google Shape;483;p40"/>
          <p:cNvSpPr txBox="1"/>
          <p:nvPr/>
        </p:nvSpPr>
        <p:spPr>
          <a:xfrm>
            <a:off x="555863" y="1899775"/>
            <a:ext cx="10988858" cy="441339"/>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Q38	Au cours de la dernière année, est-ce que vous ou un membre de votre famille avez fait l’une des activités suivantes? (Plusieurs réponses permises)</a:t>
            </a:r>
            <a:endParaRPr/>
          </a:p>
        </p:txBody>
      </p:sp>
      <p:pic>
        <p:nvPicPr>
          <p:cNvPr id="484" name="Google Shape;484;p40"/>
          <p:cNvPicPr preferRelativeResize="0"/>
          <p:nvPr/>
        </p:nvPicPr>
        <p:blipFill rotWithShape="1">
          <a:blip r:embed="rId4">
            <a:alphaModFix/>
          </a:blip>
          <a:srcRect b="0" l="0" r="0" t="0"/>
          <a:stretch/>
        </p:blipFill>
        <p:spPr>
          <a:xfrm>
            <a:off x="1678754" y="2133036"/>
            <a:ext cx="8743075" cy="38034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41"/>
          <p:cNvPicPr preferRelativeResize="0"/>
          <p:nvPr/>
        </p:nvPicPr>
        <p:blipFill rotWithShape="1">
          <a:blip r:embed="rId3">
            <a:alphaModFix/>
          </a:blip>
          <a:srcRect b="0" l="0" r="0" t="0"/>
          <a:stretch/>
        </p:blipFill>
        <p:spPr>
          <a:xfrm>
            <a:off x="793" y="446"/>
            <a:ext cx="12190412" cy="6857106"/>
          </a:xfrm>
          <a:prstGeom prst="rect">
            <a:avLst/>
          </a:prstGeom>
          <a:solidFill>
            <a:srgbClr val="4B3281"/>
          </a:solidFill>
          <a:ln>
            <a:noFill/>
          </a:ln>
        </p:spPr>
      </p:pic>
      <p:sp>
        <p:nvSpPr>
          <p:cNvPr id="490" name="Google Shape;490;p41"/>
          <p:cNvSpPr txBox="1"/>
          <p:nvPr/>
        </p:nvSpPr>
        <p:spPr>
          <a:xfrm>
            <a:off x="1176693" y="2613391"/>
            <a:ext cx="9838611" cy="853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5000">
                <a:solidFill>
                  <a:schemeClr val="lt1"/>
                </a:solidFill>
                <a:latin typeface="Montserrat"/>
                <a:ea typeface="Montserrat"/>
                <a:cs typeface="Montserrat"/>
                <a:sym typeface="Montserrat"/>
              </a:rPr>
              <a:t>PROFIL DE LOGEMENT</a:t>
            </a:r>
            <a:endParaRPr/>
          </a:p>
        </p:txBody>
      </p:sp>
      <p:pic>
        <p:nvPicPr>
          <p:cNvPr descr="A picture containing drawing&#10;&#10;Description automatically generated" id="491" name="Google Shape;491;p41"/>
          <p:cNvPicPr preferRelativeResize="0"/>
          <p:nvPr/>
        </p:nvPicPr>
        <p:blipFill rotWithShape="1">
          <a:blip r:embed="rId4">
            <a:alphaModFix/>
          </a:blip>
          <a:srcRect b="0" l="0" r="0" t="0"/>
          <a:stretch/>
        </p:blipFill>
        <p:spPr>
          <a:xfrm>
            <a:off x="10462345" y="6095939"/>
            <a:ext cx="1082376" cy="206167"/>
          </a:xfrm>
          <a:prstGeom prst="rect">
            <a:avLst/>
          </a:prstGeom>
          <a:noFill/>
          <a:ln>
            <a:noFill/>
          </a:ln>
        </p:spPr>
      </p:pic>
      <p:sp>
        <p:nvSpPr>
          <p:cNvPr id="492" name="Google Shape;492;p41"/>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nvSpPr>
        <p:spPr>
          <a:xfrm>
            <a:off x="568563" y="1063878"/>
            <a:ext cx="9893644" cy="45720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3400">
                <a:solidFill>
                  <a:srgbClr val="502E85"/>
                </a:solidFill>
                <a:latin typeface="Montserrat"/>
                <a:ea typeface="Montserrat"/>
                <a:cs typeface="Montserrat"/>
                <a:sym typeface="Montserrat"/>
              </a:rPr>
              <a:t>L’objectif de cette recherche était de cerner les obstacles à la préparation et à l’intervention en cas de catastrophe dans les communautés autochtones.</a:t>
            </a:r>
            <a:endParaRPr/>
          </a:p>
          <a:p>
            <a:pPr indent="0" lvl="0" marL="0" marR="0" rtl="0" algn="l">
              <a:spcBef>
                <a:spcPts val="0"/>
              </a:spcBef>
              <a:spcAft>
                <a:spcPts val="0"/>
              </a:spcAft>
              <a:buNone/>
            </a:pPr>
            <a:r>
              <a:t/>
            </a:r>
            <a:endParaRPr sz="2800">
              <a:solidFill>
                <a:schemeClr val="lt1"/>
              </a:solidFill>
              <a:latin typeface="Montserrat"/>
              <a:ea typeface="Montserrat"/>
              <a:cs typeface="Montserrat"/>
              <a:sym typeface="Montserrat"/>
            </a:endParaRPr>
          </a:p>
          <a:p>
            <a:pPr indent="0" lvl="0" marL="0" marR="0" rtl="0" algn="l">
              <a:spcBef>
                <a:spcPts val="0"/>
              </a:spcBef>
              <a:spcAft>
                <a:spcPts val="0"/>
              </a:spcAft>
              <a:buNone/>
            </a:pPr>
            <a:r>
              <a:rPr lang="fr-CA" sz="2600">
                <a:solidFill>
                  <a:srgbClr val="3F3F3F"/>
                </a:solidFill>
                <a:latin typeface="Montserrat"/>
                <a:ea typeface="Montserrat"/>
                <a:cs typeface="Montserrat"/>
                <a:sym typeface="Montserrat"/>
              </a:rPr>
              <a:t>Cette enquête fait partie du Projet de résilience inclusive, financé par Sécurité publique Canada et mis en œuvre par </a:t>
            </a:r>
            <a:br>
              <a:rPr lang="fr-CA" sz="2600">
                <a:solidFill>
                  <a:srgbClr val="3F3F3F"/>
                </a:solidFill>
                <a:latin typeface="Montserrat"/>
                <a:ea typeface="Montserrat"/>
                <a:cs typeface="Montserrat"/>
                <a:sym typeface="Montserrat"/>
              </a:rPr>
            </a:br>
            <a:r>
              <a:rPr lang="fr-CA" sz="2600">
                <a:solidFill>
                  <a:srgbClr val="3F3F3F"/>
                </a:solidFill>
                <a:latin typeface="Montserrat"/>
                <a:ea typeface="Montserrat"/>
                <a:cs typeface="Montserrat"/>
                <a:sym typeface="Montserrat"/>
              </a:rPr>
              <a:t>la Croix-Rouge canadienne, en collaboration avec Partners for Action (P4A), BC Earthquake Alliance, Intelli-feu Canada et l’Association des femmes autochtones du Canada (AFAC).</a:t>
            </a:r>
            <a:endParaRPr sz="2600">
              <a:solidFill>
                <a:srgbClr val="3F3F3F"/>
              </a:solidFill>
              <a:latin typeface="Montserrat"/>
              <a:ea typeface="Montserrat"/>
              <a:cs typeface="Montserrat"/>
              <a:sym typeface="Montserrat"/>
            </a:endParaRPr>
          </a:p>
        </p:txBody>
      </p:sp>
      <p:sp>
        <p:nvSpPr>
          <p:cNvPr id="124" name="Google Shape;124;p15"/>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125" name="Google Shape;125;p15"/>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sp>
        <p:nvSpPr>
          <p:cNvPr id="126" name="Google Shape;126;p15"/>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pic>
        <p:nvPicPr>
          <p:cNvPr descr="A picture containing object, clock, drawing&#10;&#10;Description automatically generated" id="127" name="Google Shape;127;p15"/>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2"/>
          <p:cNvSpPr/>
          <p:nvPr/>
        </p:nvSpPr>
        <p:spPr>
          <a:xfrm>
            <a:off x="572953" y="1065562"/>
            <a:ext cx="3599653" cy="12000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3599" cap="none">
                <a:solidFill>
                  <a:srgbClr val="502E85"/>
                </a:solidFill>
                <a:latin typeface="Montserrat"/>
                <a:ea typeface="Montserrat"/>
                <a:cs typeface="Montserrat"/>
                <a:sym typeface="Montserrat"/>
              </a:rPr>
              <a:t>PROFIL DE LOGEMENT</a:t>
            </a:r>
            <a:endParaRPr b="1" sz="4399" cap="none">
              <a:solidFill>
                <a:srgbClr val="502E85"/>
              </a:solidFill>
              <a:latin typeface="Montserrat Light"/>
              <a:ea typeface="Montserrat Light"/>
              <a:cs typeface="Montserrat Light"/>
              <a:sym typeface="Montserrat Light"/>
            </a:endParaRPr>
          </a:p>
        </p:txBody>
      </p:sp>
      <p:sp>
        <p:nvSpPr>
          <p:cNvPr id="499" name="Google Shape;499;p42"/>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500" name="Google Shape;500;p42"/>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sp>
        <p:nvSpPr>
          <p:cNvPr id="501" name="Google Shape;501;p42"/>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pic>
        <p:nvPicPr>
          <p:cNvPr descr="A picture containing object, clock, drawing&#10;&#10;Description automatically generated" id="502" name="Google Shape;502;p42"/>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graphicFrame>
        <p:nvGraphicFramePr>
          <p:cNvPr id="503" name="Google Shape;503;p42"/>
          <p:cNvGraphicFramePr/>
          <p:nvPr/>
        </p:nvGraphicFramePr>
        <p:xfrm>
          <a:off x="8858694" y="3096250"/>
          <a:ext cx="3000000" cy="3000000"/>
        </p:xfrm>
        <a:graphic>
          <a:graphicData uri="http://schemas.openxmlformats.org/drawingml/2006/table">
            <a:tbl>
              <a:tblPr bandRow="1" firstRow="1">
                <a:noFill/>
                <a:tableStyleId>{1EAEA2D0-4530-477A-BEB5-81604B41705E}</a:tableStyleId>
              </a:tblPr>
              <a:tblGrid>
                <a:gridCol w="1397825"/>
                <a:gridCol w="1397825"/>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100 %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95 %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3875">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Électricité</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Internet</a:t>
                      </a:r>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04" name="Google Shape;504;p42"/>
          <p:cNvGraphicFramePr/>
          <p:nvPr/>
        </p:nvGraphicFramePr>
        <p:xfrm>
          <a:off x="5071623" y="1618861"/>
          <a:ext cx="3000000" cy="3000000"/>
        </p:xfrm>
        <a:graphic>
          <a:graphicData uri="http://schemas.openxmlformats.org/drawingml/2006/table">
            <a:tbl>
              <a:tblPr bandRow="1" firstRow="1">
                <a:noFill/>
                <a:tableStyleId>{1EAEA2D0-4530-477A-BEB5-81604B41705E}</a:tableStyleId>
              </a:tblPr>
              <a:tblGrid>
                <a:gridCol w="1346800"/>
                <a:gridCol w="1346800"/>
                <a:gridCol w="1346800"/>
                <a:gridCol w="1469225"/>
                <a:gridCol w="1346800"/>
              </a:tblGrid>
              <a:tr h="443875">
                <a:tc>
                  <a:txBody>
                    <a:bodyPr/>
                    <a:lstStyle/>
                    <a:p>
                      <a:pPr indent="0" lvl="0" marL="0" marR="0" rtl="0" algn="ctr">
                        <a:spcBef>
                          <a:spcPts val="0"/>
                        </a:spcBef>
                        <a:spcAft>
                          <a:spcPts val="0"/>
                        </a:spcAft>
                        <a:buNone/>
                      </a:pPr>
                      <a:r>
                        <a:rPr b="1" i="0" lang="fr-CA" sz="2300" u="none" cap="none" strike="noStrike">
                          <a:solidFill>
                            <a:srgbClr val="502E85"/>
                          </a:solidFill>
                          <a:latin typeface="Montserrat"/>
                          <a:ea typeface="Montserrat"/>
                          <a:cs typeface="Montserrat"/>
                          <a:sym typeface="Montserrat"/>
                        </a:rPr>
                        <a:t>43 %</a:t>
                      </a:r>
                      <a:endParaRPr b="1" i="0"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31 %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13 %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11 %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Propriétaire</a:t>
                      </a:r>
                      <a:endParaRPr b="0" i="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Locataire</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Propriété de la bande</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Avec famille/amis</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Autre/pas de logement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05" name="Google Shape;505;p42"/>
          <p:cNvGraphicFramePr/>
          <p:nvPr/>
        </p:nvGraphicFramePr>
        <p:xfrm>
          <a:off x="1131217" y="4530846"/>
          <a:ext cx="3000000" cy="3000000"/>
        </p:xfrm>
        <a:graphic>
          <a:graphicData uri="http://schemas.openxmlformats.org/drawingml/2006/table">
            <a:tbl>
              <a:tblPr>
                <a:noFill/>
                <a:tableStyleId>{E0EAB214-B9B3-4302-9FC5-0B1CEAA32AB0}</a:tableStyleId>
              </a:tblPr>
              <a:tblGrid>
                <a:gridCol w="1109950"/>
                <a:gridCol w="1122400"/>
                <a:gridCol w="1122400"/>
                <a:gridCol w="1122400"/>
                <a:gridCol w="1122400"/>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63 %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28 %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25 %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10 %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5 %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Électricité</a:t>
                      </a:r>
                      <a:endParaRPr b="0" i="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Bois</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Gaz naturel</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Propane</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Autre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06" name="Google Shape;506;p42"/>
          <p:cNvGraphicFramePr/>
          <p:nvPr/>
        </p:nvGraphicFramePr>
        <p:xfrm>
          <a:off x="4325500" y="3096250"/>
          <a:ext cx="3000000" cy="3000000"/>
        </p:xfrm>
        <a:graphic>
          <a:graphicData uri="http://schemas.openxmlformats.org/drawingml/2006/table">
            <a:tbl>
              <a:tblPr bandRow="1" firstRow="1">
                <a:noFill/>
                <a:tableStyleId>{1EAEA2D0-4530-477A-BEB5-81604B41705E}</a:tableStyleId>
              </a:tblPr>
              <a:tblGrid>
                <a:gridCol w="1017325"/>
                <a:gridCol w="1017325"/>
                <a:gridCol w="1017325"/>
                <a:gridCol w="1017325"/>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20 %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42 %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31 %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16 %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3875">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Enfants 0-4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Enfants 5-17</a:t>
                      </a:r>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Personne de 55 ans et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Personne handicapée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07" name="Google Shape;507;p42"/>
          <p:cNvSpPr txBox="1"/>
          <p:nvPr/>
        </p:nvSpPr>
        <p:spPr>
          <a:xfrm>
            <a:off x="6630714" y="1213514"/>
            <a:ext cx="4084676"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SITUATION DE VIE ACTUELLE</a:t>
            </a:r>
            <a:endParaRPr/>
          </a:p>
        </p:txBody>
      </p:sp>
      <p:sp>
        <p:nvSpPr>
          <p:cNvPr id="508" name="Google Shape;508;p42"/>
          <p:cNvSpPr txBox="1"/>
          <p:nvPr/>
        </p:nvSpPr>
        <p:spPr>
          <a:xfrm>
            <a:off x="4932120" y="2692462"/>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MEMBRES DU MÉNAGE</a:t>
            </a:r>
            <a:endParaRPr/>
          </a:p>
        </p:txBody>
      </p:sp>
      <p:sp>
        <p:nvSpPr>
          <p:cNvPr id="509" name="Google Shape;509;p42"/>
          <p:cNvSpPr txBox="1"/>
          <p:nvPr/>
        </p:nvSpPr>
        <p:spPr>
          <a:xfrm>
            <a:off x="8293240" y="2617046"/>
            <a:ext cx="3142593" cy="6400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SERVICES PUBLICS À LA MAISON</a:t>
            </a:r>
            <a:endParaRPr/>
          </a:p>
        </p:txBody>
      </p:sp>
      <p:sp>
        <p:nvSpPr>
          <p:cNvPr id="510" name="Google Shape;510;p42"/>
          <p:cNvSpPr txBox="1"/>
          <p:nvPr/>
        </p:nvSpPr>
        <p:spPr>
          <a:xfrm>
            <a:off x="2378019" y="4165031"/>
            <a:ext cx="4824644"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SOURCES DE CHAUFFAGE</a:t>
            </a:r>
            <a:endParaRPr/>
          </a:p>
        </p:txBody>
      </p:sp>
      <p:graphicFrame>
        <p:nvGraphicFramePr>
          <p:cNvPr id="511" name="Google Shape;511;p42"/>
          <p:cNvGraphicFramePr/>
          <p:nvPr/>
        </p:nvGraphicFramePr>
        <p:xfrm>
          <a:off x="7068781" y="4495988"/>
          <a:ext cx="3000000" cy="3000000"/>
        </p:xfrm>
        <a:graphic>
          <a:graphicData uri="http://schemas.openxmlformats.org/drawingml/2006/table">
            <a:tbl>
              <a:tblPr>
                <a:noFill/>
                <a:tableStyleId>{E0EAB214-B9B3-4302-9FC5-0B1CEAA32AB0}</a:tableStyleId>
              </a:tblPr>
              <a:tblGrid>
                <a:gridCol w="1160175"/>
                <a:gridCol w="1285400"/>
                <a:gridCol w="1285400"/>
                <a:gridCol w="1285400"/>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73 %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12 %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11 %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Eau du robinet</a:t>
                      </a:r>
                      <a:endParaRPr b="0" i="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Avis d’ébullition de l’eau</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Eau de puit</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Avis de non-consommation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12" name="Google Shape;512;p42"/>
          <p:cNvSpPr txBox="1"/>
          <p:nvPr/>
        </p:nvSpPr>
        <p:spPr>
          <a:xfrm>
            <a:off x="8014705" y="4052650"/>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ALIMENTATION EN EAU</a:t>
            </a:r>
            <a:endParaRPr/>
          </a:p>
        </p:txBody>
      </p:sp>
      <p:graphicFrame>
        <p:nvGraphicFramePr>
          <p:cNvPr id="513" name="Google Shape;513;p42"/>
          <p:cNvGraphicFramePr/>
          <p:nvPr/>
        </p:nvGraphicFramePr>
        <p:xfrm>
          <a:off x="377073" y="3096250"/>
          <a:ext cx="3000000" cy="3000000"/>
        </p:xfrm>
        <a:graphic>
          <a:graphicData uri="http://schemas.openxmlformats.org/drawingml/2006/table">
            <a:tbl>
              <a:tblPr>
                <a:noFill/>
                <a:tableStyleId>{E0EAB214-B9B3-4302-9FC5-0B1CEAA32AB0}</a:tableStyleId>
              </a:tblPr>
              <a:tblGrid>
                <a:gridCol w="1234075"/>
                <a:gridCol w="1247925"/>
                <a:gridCol w="1247925"/>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44 %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34 %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1-2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3-4</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14" name="Google Shape;514;p42"/>
          <p:cNvSpPr txBox="1"/>
          <p:nvPr/>
        </p:nvSpPr>
        <p:spPr>
          <a:xfrm>
            <a:off x="263953" y="2579338"/>
            <a:ext cx="43024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NO. DE PERSONNES DANS LE MÉNAGE</a:t>
            </a:r>
            <a:endParaRPr/>
          </a:p>
        </p:txBody>
      </p:sp>
      <p:cxnSp>
        <p:nvCxnSpPr>
          <p:cNvPr id="515" name="Google Shape;515;p42"/>
          <p:cNvCxnSpPr/>
          <p:nvPr/>
        </p:nvCxnSpPr>
        <p:spPr>
          <a:xfrm>
            <a:off x="4325732" y="2538644"/>
            <a:ext cx="0" cy="1440000"/>
          </a:xfrm>
          <a:prstGeom prst="straightConnector1">
            <a:avLst/>
          </a:prstGeom>
          <a:noFill/>
          <a:ln cap="flat" cmpd="sng" w="38100">
            <a:solidFill>
              <a:srgbClr val="D8D8D8"/>
            </a:solidFill>
            <a:prstDash val="solid"/>
            <a:miter lim="800000"/>
            <a:headEnd len="sm" w="sm" type="none"/>
            <a:tailEnd len="sm" w="sm" type="none"/>
          </a:ln>
        </p:spPr>
      </p:cxnSp>
      <p:cxnSp>
        <p:nvCxnSpPr>
          <p:cNvPr id="516" name="Google Shape;516;p42"/>
          <p:cNvCxnSpPr/>
          <p:nvPr/>
        </p:nvCxnSpPr>
        <p:spPr>
          <a:xfrm>
            <a:off x="7068782" y="4071452"/>
            <a:ext cx="0" cy="1440000"/>
          </a:xfrm>
          <a:prstGeom prst="straightConnector1">
            <a:avLst/>
          </a:prstGeom>
          <a:noFill/>
          <a:ln cap="flat" cmpd="sng" w="38100">
            <a:solidFill>
              <a:srgbClr val="D8D8D8"/>
            </a:solidFill>
            <a:prstDash val="solid"/>
            <a:miter lim="800000"/>
            <a:headEnd len="sm" w="sm" type="none"/>
            <a:tailEnd len="sm" w="sm" type="none"/>
          </a:ln>
        </p:spPr>
      </p:cxnSp>
      <p:cxnSp>
        <p:nvCxnSpPr>
          <p:cNvPr id="517" name="Google Shape;517;p42"/>
          <p:cNvCxnSpPr/>
          <p:nvPr/>
        </p:nvCxnSpPr>
        <p:spPr>
          <a:xfrm>
            <a:off x="8394839" y="2538644"/>
            <a:ext cx="0" cy="1440000"/>
          </a:xfrm>
          <a:prstGeom prst="straightConnector1">
            <a:avLst/>
          </a:prstGeom>
          <a:noFill/>
          <a:ln cap="flat" cmpd="sng" w="38100">
            <a:solidFill>
              <a:srgbClr val="D8D8D8"/>
            </a:solidFill>
            <a:prstDash val="solid"/>
            <a:miter lim="800000"/>
            <a:headEnd len="sm" w="sm" type="none"/>
            <a:tailEnd len="sm" w="sm" type="none"/>
          </a:ln>
        </p:spPr>
      </p:cxnSp>
      <p:sp>
        <p:nvSpPr>
          <p:cNvPr id="518" name="Google Shape;518;p42"/>
          <p:cNvSpPr txBox="1"/>
          <p:nvPr/>
        </p:nvSpPr>
        <p:spPr>
          <a:xfrm>
            <a:off x="572953" y="5729824"/>
            <a:ext cx="9889251" cy="2590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CA" sz="1100">
                <a:solidFill>
                  <a:srgbClr val="3F3F3F"/>
                </a:solidFill>
                <a:latin typeface="Montserrat"/>
                <a:ea typeface="Montserrat"/>
                <a:cs typeface="Montserrat"/>
                <a:sym typeface="Montserrat"/>
              </a:rPr>
              <a:t>* Remarque : 1 % a indiqué ne pas avoir de logement, de sorte que ces questions ne s’appliquent pas. </a:t>
            </a:r>
            <a:endParaRPr/>
          </a:p>
        </p:txBody>
      </p:sp>
      <p:pic>
        <p:nvPicPr>
          <p:cNvPr descr="House icon - Sympletts Free Vol1" id="519" name="Google Shape;519;p42"/>
          <p:cNvPicPr preferRelativeResize="0"/>
          <p:nvPr/>
        </p:nvPicPr>
        <p:blipFill rotWithShape="1">
          <a:blip r:embed="rId4">
            <a:alphaModFix/>
          </a:blip>
          <a:srcRect b="0" l="0" r="0" t="0"/>
          <a:stretch/>
        </p:blipFill>
        <p:spPr>
          <a:xfrm>
            <a:off x="3336830" y="1143512"/>
            <a:ext cx="648000" cy="64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3"/>
          <p:cNvSpPr/>
          <p:nvPr/>
        </p:nvSpPr>
        <p:spPr>
          <a:xfrm>
            <a:off x="572953" y="1065562"/>
            <a:ext cx="3599653" cy="17539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3599" cap="none">
                <a:solidFill>
                  <a:srgbClr val="502E85"/>
                </a:solidFill>
                <a:latin typeface="Montserrat"/>
                <a:ea typeface="Montserrat"/>
                <a:cs typeface="Montserrat"/>
                <a:sym typeface="Montserrat"/>
              </a:rPr>
              <a:t>PROFIL DE LOGEMENT (SUITE)</a:t>
            </a:r>
            <a:endParaRPr b="1" sz="4399" cap="none">
              <a:solidFill>
                <a:srgbClr val="502E85"/>
              </a:solidFill>
              <a:latin typeface="Montserrat Light"/>
              <a:ea typeface="Montserrat Light"/>
              <a:cs typeface="Montserrat Light"/>
              <a:sym typeface="Montserrat Light"/>
            </a:endParaRPr>
          </a:p>
        </p:txBody>
      </p:sp>
      <p:sp>
        <p:nvSpPr>
          <p:cNvPr id="526" name="Google Shape;526;p43"/>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527" name="Google Shape;527;p43"/>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sp>
        <p:nvSpPr>
          <p:cNvPr id="528" name="Google Shape;528;p43"/>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pic>
        <p:nvPicPr>
          <p:cNvPr descr="A picture containing object, clock, drawing&#10;&#10;Description automatically generated" id="529" name="Google Shape;529;p43"/>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graphicFrame>
        <p:nvGraphicFramePr>
          <p:cNvPr id="530" name="Google Shape;530;p43"/>
          <p:cNvGraphicFramePr/>
          <p:nvPr/>
        </p:nvGraphicFramePr>
        <p:xfrm>
          <a:off x="4826524" y="1618861"/>
          <a:ext cx="3000000" cy="3000000"/>
        </p:xfrm>
        <a:graphic>
          <a:graphicData uri="http://schemas.openxmlformats.org/drawingml/2006/table">
            <a:tbl>
              <a:tblPr bandRow="1" firstRow="1">
                <a:noFill/>
                <a:tableStyleId>{1EAEA2D0-4530-477A-BEB5-81604B41705E}</a:tableStyleId>
              </a:tblPr>
              <a:tblGrid>
                <a:gridCol w="1355450"/>
                <a:gridCol w="1355450"/>
                <a:gridCol w="1355450"/>
                <a:gridCol w="1478650"/>
                <a:gridCol w="1355450"/>
              </a:tblGrid>
              <a:tr h="443875">
                <a:tc>
                  <a:txBody>
                    <a:bodyPr/>
                    <a:lstStyle/>
                    <a:p>
                      <a:pPr indent="0" lvl="0" marL="0" marR="0" rtl="0" algn="ctr">
                        <a:spcBef>
                          <a:spcPts val="0"/>
                        </a:spcBef>
                        <a:spcAft>
                          <a:spcPts val="0"/>
                        </a:spcAft>
                        <a:buNone/>
                      </a:pPr>
                      <a:r>
                        <a:rPr b="1" i="0" lang="fr-CA" sz="2300" u="none" cap="none" strike="noStrike">
                          <a:solidFill>
                            <a:srgbClr val="502E85"/>
                          </a:solidFill>
                          <a:latin typeface="Montserrat"/>
                          <a:ea typeface="Montserrat"/>
                          <a:cs typeface="Montserrat"/>
                          <a:sym typeface="Montserrat"/>
                        </a:rPr>
                        <a:t>24 %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39 %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18 %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7 %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0 $/aucun paiement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&lt;$1000</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De 1 000 $ à moins de 1 250 $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De 1 250 $ à moins de 1 750 $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1 750 $ ou plus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31" name="Google Shape;531;p43"/>
          <p:cNvGraphicFramePr/>
          <p:nvPr/>
        </p:nvGraphicFramePr>
        <p:xfrm>
          <a:off x="5722069" y="4530846"/>
          <a:ext cx="3000000" cy="3000000"/>
        </p:xfrm>
        <a:graphic>
          <a:graphicData uri="http://schemas.openxmlformats.org/drawingml/2006/table">
            <a:tbl>
              <a:tblPr>
                <a:noFill/>
                <a:tableStyleId>{E0EAB214-B9B3-4302-9FC5-0B1CEAA32AB0}</a:tableStyleId>
              </a:tblPr>
              <a:tblGrid>
                <a:gridCol w="1437600"/>
                <a:gridCol w="1437600"/>
                <a:gridCol w="1437600"/>
                <a:gridCol w="1437600"/>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34 %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32 %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32 %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28 %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Près de plans d’eau</a:t>
                      </a:r>
                      <a:endParaRPr b="0" i="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Terres plates et ouvertes</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Grands arbres/boisés</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Sur une colline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32" name="Google Shape;532;p43"/>
          <p:cNvGraphicFramePr/>
          <p:nvPr/>
        </p:nvGraphicFramePr>
        <p:xfrm>
          <a:off x="7160272" y="3154863"/>
          <a:ext cx="3000000" cy="3000000"/>
        </p:xfrm>
        <a:graphic>
          <a:graphicData uri="http://schemas.openxmlformats.org/drawingml/2006/table">
            <a:tbl>
              <a:tblPr bandRow="1" firstRow="1">
                <a:noFill/>
                <a:tableStyleId>{1EAEA2D0-4530-477A-BEB5-81604B41705E}</a:tableStyleId>
              </a:tblPr>
              <a:tblGrid>
                <a:gridCol w="1005850"/>
                <a:gridCol w="1005850"/>
                <a:gridCol w="1005850"/>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48 %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39 %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3875">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Une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Deux</a:t>
                      </a:r>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Trois ou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33" name="Google Shape;533;p43"/>
          <p:cNvSpPr txBox="1"/>
          <p:nvPr/>
        </p:nvSpPr>
        <p:spPr>
          <a:xfrm>
            <a:off x="6126529" y="1213514"/>
            <a:ext cx="5492518"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HYPOTHÈQUE/LOYER MENSUELS</a:t>
            </a:r>
            <a:endParaRPr/>
          </a:p>
        </p:txBody>
      </p:sp>
      <p:sp>
        <p:nvSpPr>
          <p:cNvPr id="534" name="Google Shape;534;p43"/>
          <p:cNvSpPr txBox="1"/>
          <p:nvPr/>
        </p:nvSpPr>
        <p:spPr>
          <a:xfrm>
            <a:off x="6297105" y="2751075"/>
            <a:ext cx="4098751"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NOMBRE DE SALLES DE BAIN</a:t>
            </a:r>
            <a:endParaRPr/>
          </a:p>
        </p:txBody>
      </p:sp>
      <p:sp>
        <p:nvSpPr>
          <p:cNvPr id="535" name="Google Shape;535;p43"/>
          <p:cNvSpPr txBox="1"/>
          <p:nvPr/>
        </p:nvSpPr>
        <p:spPr>
          <a:xfrm>
            <a:off x="7155250" y="4185445"/>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EMPLACEMENT</a:t>
            </a:r>
            <a:endParaRPr/>
          </a:p>
        </p:txBody>
      </p:sp>
      <p:sp>
        <p:nvSpPr>
          <p:cNvPr id="536" name="Google Shape;536;p43"/>
          <p:cNvSpPr txBox="1"/>
          <p:nvPr/>
        </p:nvSpPr>
        <p:spPr>
          <a:xfrm>
            <a:off x="572953" y="5729824"/>
            <a:ext cx="9889251" cy="2590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CA" sz="1100">
                <a:solidFill>
                  <a:srgbClr val="3F3F3F"/>
                </a:solidFill>
                <a:latin typeface="Montserrat"/>
                <a:ea typeface="Montserrat"/>
                <a:cs typeface="Montserrat"/>
                <a:sym typeface="Montserrat"/>
              </a:rPr>
              <a:t>* Remarque : 1 % a indiqué ne pas avoir de logement, de sorte que ces questions ne s’appliquent pas. </a:t>
            </a:r>
            <a:endParaRPr/>
          </a:p>
        </p:txBody>
      </p:sp>
      <p:pic>
        <p:nvPicPr>
          <p:cNvPr descr="House icon - Sympletts Free Vol1" id="537" name="Google Shape;537;p43"/>
          <p:cNvPicPr preferRelativeResize="0"/>
          <p:nvPr/>
        </p:nvPicPr>
        <p:blipFill rotWithShape="1">
          <a:blip r:embed="rId4">
            <a:alphaModFix/>
          </a:blip>
          <a:srcRect b="0" l="0" r="0" t="0"/>
          <a:stretch/>
        </p:blipFill>
        <p:spPr>
          <a:xfrm>
            <a:off x="3025741" y="1162366"/>
            <a:ext cx="648000" cy="64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44"/>
          <p:cNvPicPr preferRelativeResize="0"/>
          <p:nvPr/>
        </p:nvPicPr>
        <p:blipFill rotWithShape="1">
          <a:blip r:embed="rId3">
            <a:alphaModFix/>
          </a:blip>
          <a:srcRect b="0" l="0" r="0" t="0"/>
          <a:stretch/>
        </p:blipFill>
        <p:spPr>
          <a:xfrm>
            <a:off x="1270221" y="1985513"/>
            <a:ext cx="4957722" cy="3795719"/>
          </a:xfrm>
          <a:prstGeom prst="rect">
            <a:avLst/>
          </a:prstGeom>
          <a:noFill/>
          <a:ln>
            <a:noFill/>
          </a:ln>
        </p:spPr>
      </p:pic>
      <p:sp>
        <p:nvSpPr>
          <p:cNvPr id="543" name="Google Shape;543;p44"/>
          <p:cNvSpPr txBox="1"/>
          <p:nvPr/>
        </p:nvSpPr>
        <p:spPr>
          <a:xfrm>
            <a:off x="555863" y="464374"/>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Logement | </a:t>
            </a:r>
            <a:r>
              <a:rPr b="1" lang="fr-CA" sz="2800">
                <a:solidFill>
                  <a:srgbClr val="210544"/>
                </a:solidFill>
                <a:latin typeface="Montserrat"/>
                <a:ea typeface="Montserrat"/>
                <a:cs typeface="Montserrat"/>
                <a:sym typeface="Montserrat"/>
              </a:rPr>
              <a:t>Maison à risque en raison de son emplacement</a:t>
            </a:r>
            <a:endParaRPr b="1" sz="2800" cap="none">
              <a:solidFill>
                <a:srgbClr val="210544"/>
              </a:solidFill>
              <a:latin typeface="Montserrat"/>
              <a:ea typeface="Montserrat"/>
              <a:cs typeface="Montserrat"/>
              <a:sym typeface="Montserrat"/>
            </a:endParaRPr>
          </a:p>
        </p:txBody>
      </p:sp>
      <p:sp>
        <p:nvSpPr>
          <p:cNvPr id="544" name="Google Shape;544;p44"/>
          <p:cNvSpPr txBox="1"/>
          <p:nvPr/>
        </p:nvSpPr>
        <p:spPr>
          <a:xfrm>
            <a:off x="600313" y="1128930"/>
            <a:ext cx="10988858" cy="518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Quatre personnes sur dix croient que leur maison est exposée à une catastrophe en raison de son emplacement; trois sur dix ne sont pas certains. </a:t>
            </a:r>
            <a:endParaRPr/>
          </a:p>
        </p:txBody>
      </p:sp>
      <p:sp>
        <p:nvSpPr>
          <p:cNvPr id="545" name="Google Shape;545;p44"/>
          <p:cNvSpPr txBox="1"/>
          <p:nvPr>
            <p:ph idx="12" type="sldNum"/>
          </p:nvPr>
        </p:nvSpPr>
        <p:spPr>
          <a:xfrm>
            <a:off x="7423134" y="5991434"/>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546" name="Google Shape;546;p44"/>
          <p:cNvSpPr txBox="1"/>
          <p:nvPr/>
        </p:nvSpPr>
        <p:spPr>
          <a:xfrm>
            <a:off x="555863" y="621834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547" name="Google Shape;547;p44"/>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548" name="Google Shape;548;p44"/>
          <p:cNvCxnSpPr/>
          <p:nvPr/>
        </p:nvCxnSpPr>
        <p:spPr>
          <a:xfrm>
            <a:off x="644764" y="1714036"/>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549" name="Google Shape;549;p44"/>
          <p:cNvPicPr preferRelativeResize="0"/>
          <p:nvPr/>
        </p:nvPicPr>
        <p:blipFill rotWithShape="1">
          <a:blip r:embed="rId4">
            <a:alphaModFix/>
          </a:blip>
          <a:srcRect b="0" l="0" r="0" t="0"/>
          <a:stretch/>
        </p:blipFill>
        <p:spPr>
          <a:xfrm>
            <a:off x="10462207" y="6095913"/>
            <a:ext cx="1082514" cy="206193"/>
          </a:xfrm>
          <a:prstGeom prst="rect">
            <a:avLst/>
          </a:prstGeom>
          <a:noFill/>
          <a:ln>
            <a:noFill/>
          </a:ln>
        </p:spPr>
      </p:pic>
      <p:sp>
        <p:nvSpPr>
          <p:cNvPr id="550" name="Google Shape;550;p44"/>
          <p:cNvSpPr txBox="1"/>
          <p:nvPr/>
        </p:nvSpPr>
        <p:spPr>
          <a:xfrm>
            <a:off x="555863" y="1855142"/>
            <a:ext cx="10988858" cy="259080"/>
          </a:xfrm>
          <a:prstGeom prst="rect">
            <a:avLst/>
          </a:prstGeom>
          <a:noFill/>
          <a:ln>
            <a:noFill/>
          </a:ln>
        </p:spPr>
        <p:txBody>
          <a:bodyPr anchorCtr="0" anchor="t" bIns="45700" lIns="91425" spcFirstLastPara="1" rIns="91425" wrap="square" tIns="45700">
            <a:spAutoFit/>
          </a:bodyPr>
          <a:lstStyle/>
          <a:p>
            <a:pPr indent="-346075" lvl="0" marL="346075" marR="0" rtl="0" algn="l">
              <a:spcBef>
                <a:spcPts val="0"/>
              </a:spcBef>
              <a:spcAft>
                <a:spcPts val="0"/>
              </a:spcAft>
              <a:buNone/>
            </a:pPr>
            <a:r>
              <a:rPr i="1" lang="fr-CA" sz="1100">
                <a:solidFill>
                  <a:srgbClr val="3F3F3F"/>
                </a:solidFill>
                <a:latin typeface="Montserrat"/>
                <a:ea typeface="Montserrat"/>
                <a:cs typeface="Montserrat"/>
                <a:sym typeface="Montserrat"/>
              </a:rPr>
              <a:t>Q29	Considérez-vous que votre maison est exposée à une catastrophe en raison de son emplacement?</a:t>
            </a:r>
            <a:endParaRPr/>
          </a:p>
        </p:txBody>
      </p:sp>
      <p:sp>
        <p:nvSpPr>
          <p:cNvPr id="551" name="Google Shape;551;p44"/>
          <p:cNvSpPr/>
          <p:nvPr/>
        </p:nvSpPr>
        <p:spPr>
          <a:xfrm>
            <a:off x="5568447" y="3166008"/>
            <a:ext cx="241373" cy="240311"/>
          </a:xfrm>
          <a:prstGeom prst="rect">
            <a:avLst/>
          </a:prstGeom>
          <a:solidFill>
            <a:srgbClr val="FDBC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44"/>
          <p:cNvSpPr/>
          <p:nvPr/>
        </p:nvSpPr>
        <p:spPr>
          <a:xfrm>
            <a:off x="5568447" y="3687345"/>
            <a:ext cx="241373" cy="240312"/>
          </a:xfrm>
          <a:prstGeom prst="rect">
            <a:avLst/>
          </a:prstGeom>
          <a:solidFill>
            <a:srgbClr val="260D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44"/>
          <p:cNvSpPr/>
          <p:nvPr/>
        </p:nvSpPr>
        <p:spPr>
          <a:xfrm>
            <a:off x="5574655" y="4208683"/>
            <a:ext cx="241372" cy="24031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44"/>
          <p:cNvSpPr txBox="1"/>
          <p:nvPr/>
        </p:nvSpPr>
        <p:spPr>
          <a:xfrm>
            <a:off x="6054072" y="4194732"/>
            <a:ext cx="1670372"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Incertain(e)</a:t>
            </a:r>
            <a:endParaRPr/>
          </a:p>
        </p:txBody>
      </p:sp>
      <p:sp>
        <p:nvSpPr>
          <p:cNvPr id="555" name="Google Shape;555;p44"/>
          <p:cNvSpPr txBox="1"/>
          <p:nvPr/>
        </p:nvSpPr>
        <p:spPr>
          <a:xfrm>
            <a:off x="6054072" y="3684998"/>
            <a:ext cx="33856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Non*</a:t>
            </a:r>
            <a:endParaRPr/>
          </a:p>
        </p:txBody>
      </p:sp>
      <p:sp>
        <p:nvSpPr>
          <p:cNvPr id="556" name="Google Shape;556;p44"/>
          <p:cNvSpPr txBox="1"/>
          <p:nvPr/>
        </p:nvSpPr>
        <p:spPr>
          <a:xfrm>
            <a:off x="6054072" y="3112202"/>
            <a:ext cx="3182418"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rgbClr val="3F3F3F"/>
                </a:solidFill>
                <a:latin typeface="Cordia New"/>
                <a:ea typeface="Cordia New"/>
                <a:cs typeface="Cordia New"/>
                <a:sym typeface="Cordia New"/>
              </a:rPr>
              <a:t>Oui</a:t>
            </a:r>
            <a:endParaRPr/>
          </a:p>
        </p:txBody>
      </p:sp>
      <p:sp>
        <p:nvSpPr>
          <p:cNvPr id="557" name="Google Shape;557;p44"/>
          <p:cNvSpPr txBox="1"/>
          <p:nvPr/>
        </p:nvSpPr>
        <p:spPr>
          <a:xfrm>
            <a:off x="572953" y="5729824"/>
            <a:ext cx="9889251" cy="2590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CA" sz="1100">
                <a:solidFill>
                  <a:srgbClr val="3F3F3F"/>
                </a:solidFill>
                <a:latin typeface="Montserrat"/>
                <a:ea typeface="Montserrat"/>
                <a:cs typeface="Montserrat"/>
                <a:sym typeface="Montserrat"/>
              </a:rPr>
              <a:t>*Comprend le 1 % de répondants indiquant qu’ils sont actuellement sans logement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45"/>
          <p:cNvPicPr preferRelativeResize="0"/>
          <p:nvPr/>
        </p:nvPicPr>
        <p:blipFill rotWithShape="1">
          <a:blip r:embed="rId3">
            <a:alphaModFix/>
          </a:blip>
          <a:srcRect b="0" l="0" r="0" t="0"/>
          <a:stretch/>
        </p:blipFill>
        <p:spPr>
          <a:xfrm>
            <a:off x="793" y="446"/>
            <a:ext cx="12190412" cy="6857106"/>
          </a:xfrm>
          <a:prstGeom prst="rect">
            <a:avLst/>
          </a:prstGeom>
          <a:solidFill>
            <a:srgbClr val="4B3281"/>
          </a:solidFill>
          <a:ln>
            <a:noFill/>
          </a:ln>
        </p:spPr>
      </p:pic>
      <p:sp>
        <p:nvSpPr>
          <p:cNvPr id="563" name="Google Shape;563;p45"/>
          <p:cNvSpPr txBox="1"/>
          <p:nvPr/>
        </p:nvSpPr>
        <p:spPr>
          <a:xfrm>
            <a:off x="1176693" y="2613391"/>
            <a:ext cx="9838611" cy="1615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5000">
                <a:solidFill>
                  <a:schemeClr val="lt1"/>
                </a:solidFill>
                <a:latin typeface="Montserrat"/>
                <a:ea typeface="Montserrat"/>
                <a:cs typeface="Montserrat"/>
                <a:sym typeface="Montserrat"/>
              </a:rPr>
              <a:t>PRÉFÉRENCES DE COMMUNICATION</a:t>
            </a:r>
            <a:endParaRPr/>
          </a:p>
        </p:txBody>
      </p:sp>
      <p:pic>
        <p:nvPicPr>
          <p:cNvPr descr="A picture containing drawing&#10;&#10;Description automatically generated" id="564" name="Google Shape;564;p45"/>
          <p:cNvPicPr preferRelativeResize="0"/>
          <p:nvPr/>
        </p:nvPicPr>
        <p:blipFill rotWithShape="1">
          <a:blip r:embed="rId4">
            <a:alphaModFix/>
          </a:blip>
          <a:srcRect b="0" l="0" r="0" t="0"/>
          <a:stretch/>
        </p:blipFill>
        <p:spPr>
          <a:xfrm>
            <a:off x="10462345" y="6095939"/>
            <a:ext cx="1082376" cy="206167"/>
          </a:xfrm>
          <a:prstGeom prst="rect">
            <a:avLst/>
          </a:prstGeom>
          <a:noFill/>
          <a:ln>
            <a:noFill/>
          </a:ln>
        </p:spPr>
      </p:pic>
      <p:sp>
        <p:nvSpPr>
          <p:cNvPr id="565" name="Google Shape;565;p45"/>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6"/>
          <p:cNvSpPr txBox="1"/>
          <p:nvPr/>
        </p:nvSpPr>
        <p:spPr>
          <a:xfrm>
            <a:off x="555863"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800"/>
              <a:buFont typeface="Montserrat Light"/>
              <a:buNone/>
            </a:pPr>
            <a:r>
              <a:rPr lang="fr-CA" sz="2800">
                <a:solidFill>
                  <a:srgbClr val="210544"/>
                </a:solidFill>
                <a:latin typeface="Montserrat Light"/>
                <a:ea typeface="Montserrat Light"/>
                <a:cs typeface="Montserrat Light"/>
                <a:sym typeface="Montserrat Light"/>
              </a:rPr>
              <a:t>Communications | </a:t>
            </a:r>
            <a:r>
              <a:rPr b="1" lang="fr-CA" sz="2800">
                <a:solidFill>
                  <a:srgbClr val="210544"/>
                </a:solidFill>
                <a:latin typeface="Montserrat"/>
                <a:ea typeface="Montserrat"/>
                <a:cs typeface="Montserrat"/>
                <a:sym typeface="Montserrat"/>
              </a:rPr>
              <a:t>Préférences linguistiques</a:t>
            </a:r>
            <a:endParaRPr b="1" sz="2800" cap="none">
              <a:solidFill>
                <a:srgbClr val="210544"/>
              </a:solidFill>
              <a:latin typeface="Montserrat"/>
              <a:ea typeface="Montserrat"/>
              <a:cs typeface="Montserrat"/>
              <a:sym typeface="Montserrat"/>
            </a:endParaRPr>
          </a:p>
        </p:txBody>
      </p:sp>
      <p:sp>
        <p:nvSpPr>
          <p:cNvPr id="571" name="Google Shape;571;p46"/>
          <p:cNvSpPr txBox="1"/>
          <p:nvPr/>
        </p:nvSpPr>
        <p:spPr>
          <a:xfrm>
            <a:off x="555863" y="980173"/>
            <a:ext cx="10988858"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Étant donné que l’enquête n’était disponible qu’en anglais, il est compréhensible que l’anglais soit également désigné comme la langue préférée de la plupart des répondants pour recevoir des renseignements sur la préparation aux catastrophes. </a:t>
            </a:r>
            <a:endParaRPr/>
          </a:p>
        </p:txBody>
      </p:sp>
      <p:sp>
        <p:nvSpPr>
          <p:cNvPr id="572" name="Google Shape;572;p46"/>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573" name="Google Shape;573;p46"/>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574" name="Google Shape;574;p46"/>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575" name="Google Shape;575;p46"/>
          <p:cNvCxnSpPr/>
          <p:nvPr/>
        </p:nvCxnSpPr>
        <p:spPr>
          <a:xfrm>
            <a:off x="644764" y="1762600"/>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576" name="Google Shape;576;p46"/>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577" name="Google Shape;577;p46"/>
          <p:cNvSpPr txBox="1"/>
          <p:nvPr/>
        </p:nvSpPr>
        <p:spPr>
          <a:xfrm>
            <a:off x="555863" y="1871494"/>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Q42	Quelle est votre langue privilégiée pour recevoir des renseignements sur la préparation aux catastrophes? (Une seule réponse est permise)</a:t>
            </a:r>
            <a:endParaRPr/>
          </a:p>
        </p:txBody>
      </p:sp>
      <p:pic>
        <p:nvPicPr>
          <p:cNvPr id="578" name="Google Shape;578;p46"/>
          <p:cNvPicPr preferRelativeResize="0"/>
          <p:nvPr/>
        </p:nvPicPr>
        <p:blipFill rotWithShape="1">
          <a:blip r:embed="rId4">
            <a:alphaModFix/>
          </a:blip>
          <a:srcRect b="0" l="0" r="0" t="0"/>
          <a:stretch/>
        </p:blipFill>
        <p:spPr>
          <a:xfrm>
            <a:off x="1678754" y="2133036"/>
            <a:ext cx="8743075" cy="38034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7"/>
          <p:cNvSpPr txBox="1"/>
          <p:nvPr/>
        </p:nvSpPr>
        <p:spPr>
          <a:xfrm>
            <a:off x="555863" y="454579"/>
            <a:ext cx="10988858" cy="5255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10544"/>
              </a:buClr>
              <a:buSzPts val="2600"/>
              <a:buFont typeface="Montserrat Light"/>
              <a:buNone/>
            </a:pPr>
            <a:r>
              <a:rPr lang="fr-CA" sz="2600">
                <a:solidFill>
                  <a:srgbClr val="210544"/>
                </a:solidFill>
                <a:latin typeface="Montserrat Light"/>
                <a:ea typeface="Montserrat Light"/>
                <a:cs typeface="Montserrat Light"/>
                <a:sym typeface="Montserrat Light"/>
              </a:rPr>
              <a:t>Communications | </a:t>
            </a:r>
            <a:r>
              <a:rPr b="1" lang="fr-CA" sz="2600">
                <a:solidFill>
                  <a:srgbClr val="210544"/>
                </a:solidFill>
                <a:latin typeface="Montserrat"/>
                <a:ea typeface="Montserrat"/>
                <a:cs typeface="Montserrat"/>
                <a:sym typeface="Montserrat"/>
              </a:rPr>
              <a:t>Source privilégiée d’informations sur la préparation</a:t>
            </a:r>
            <a:endParaRPr b="1" sz="2600" cap="none">
              <a:solidFill>
                <a:srgbClr val="210544"/>
              </a:solidFill>
              <a:latin typeface="Montserrat"/>
              <a:ea typeface="Montserrat"/>
              <a:cs typeface="Montserrat"/>
              <a:sym typeface="Montserrat"/>
            </a:endParaRPr>
          </a:p>
        </p:txBody>
      </p:sp>
      <p:sp>
        <p:nvSpPr>
          <p:cNvPr id="584" name="Google Shape;584;p47"/>
          <p:cNvSpPr txBox="1"/>
          <p:nvPr/>
        </p:nvSpPr>
        <p:spPr>
          <a:xfrm>
            <a:off x="555863" y="1088965"/>
            <a:ext cx="10988858"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CA" sz="1400">
                <a:solidFill>
                  <a:srgbClr val="3F3F3F"/>
                </a:solidFill>
                <a:latin typeface="Montserrat"/>
                <a:ea typeface="Montserrat"/>
                <a:cs typeface="Montserrat"/>
                <a:sym typeface="Montserrat"/>
              </a:rPr>
              <a:t>La méthode la plus privilégiée pour recevoir des renseignements sur la préparation aux catastrophes est le courriel. (Bien que ce soit peut-être leur préférence, nous ne pouvons déterminer à partir de cette enquête si le courriel est un outil efficace à cette fin, pas plus que cette préférence ne peut être extrapolée aux alertes d’urgence, puisque le courriel n’est pas une méthode de communication efficace en cas de crise). </a:t>
            </a:r>
            <a:endParaRPr/>
          </a:p>
        </p:txBody>
      </p:sp>
      <p:sp>
        <p:nvSpPr>
          <p:cNvPr id="585" name="Google Shape;585;p47"/>
          <p:cNvSpPr txBox="1"/>
          <p:nvPr>
            <p:ph idx="12" type="sldNum"/>
          </p:nvPr>
        </p:nvSpPr>
        <p:spPr>
          <a:xfrm>
            <a:off x="7417755" y="5983621"/>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586" name="Google Shape;586;p47"/>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587" name="Google Shape;587;p47"/>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cxnSp>
        <p:nvCxnSpPr>
          <p:cNvPr id="588" name="Google Shape;588;p47"/>
          <p:cNvCxnSpPr/>
          <p:nvPr/>
        </p:nvCxnSpPr>
        <p:spPr>
          <a:xfrm>
            <a:off x="644764" y="2087774"/>
            <a:ext cx="10899957" cy="16421"/>
          </a:xfrm>
          <a:prstGeom prst="straightConnector1">
            <a:avLst/>
          </a:prstGeom>
          <a:noFill/>
          <a:ln cap="flat" cmpd="sng" w="38100">
            <a:solidFill>
              <a:srgbClr val="F2F2F2"/>
            </a:solidFill>
            <a:prstDash val="solid"/>
            <a:miter lim="800000"/>
            <a:headEnd len="sm" w="sm" type="none"/>
            <a:tailEnd len="sm" w="sm" type="none"/>
          </a:ln>
        </p:spPr>
      </p:cxnSp>
      <p:pic>
        <p:nvPicPr>
          <p:cNvPr descr="A picture containing object, clock, drawing&#10;&#10;Description automatically generated" id="589" name="Google Shape;589;p47"/>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590" name="Google Shape;590;p47"/>
          <p:cNvSpPr txBox="1"/>
          <p:nvPr/>
        </p:nvSpPr>
        <p:spPr>
          <a:xfrm>
            <a:off x="555863" y="2137983"/>
            <a:ext cx="10988858" cy="269240"/>
          </a:xfrm>
          <a:prstGeom prst="rect">
            <a:avLst/>
          </a:prstGeom>
          <a:noFill/>
          <a:ln>
            <a:noFill/>
          </a:ln>
        </p:spPr>
        <p:txBody>
          <a:bodyPr anchorCtr="0" anchor="t" bIns="45700" lIns="91425" spcFirstLastPara="1" rIns="91425" wrap="square" tIns="45700">
            <a:spAutoFit/>
          </a:bodyPr>
          <a:lstStyle/>
          <a:p>
            <a:pPr indent="-568325" lvl="0" marL="568325" marR="0" rtl="0" algn="l">
              <a:lnSpc>
                <a:spcPct val="127272"/>
              </a:lnSpc>
              <a:spcBef>
                <a:spcPts val="0"/>
              </a:spcBef>
              <a:spcAft>
                <a:spcPts val="0"/>
              </a:spcAft>
              <a:buNone/>
            </a:pPr>
            <a:r>
              <a:rPr i="1" lang="fr-CA" sz="1100">
                <a:solidFill>
                  <a:srgbClr val="3F3F3F"/>
                </a:solidFill>
                <a:latin typeface="Montserrat"/>
                <a:ea typeface="Montserrat"/>
                <a:cs typeface="Montserrat"/>
                <a:sym typeface="Montserrat"/>
              </a:rPr>
              <a:t>Q43	Quelle est votre façon préférée de recevoir des renseignements sur la préparation aux catastrophes? (Une seule réponse est permise)</a:t>
            </a:r>
            <a:endParaRPr/>
          </a:p>
        </p:txBody>
      </p:sp>
      <p:pic>
        <p:nvPicPr>
          <p:cNvPr id="591" name="Google Shape;591;p47"/>
          <p:cNvPicPr preferRelativeResize="0"/>
          <p:nvPr/>
        </p:nvPicPr>
        <p:blipFill rotWithShape="1">
          <a:blip r:embed="rId4">
            <a:alphaModFix/>
          </a:blip>
          <a:srcRect b="0" l="0" r="0" t="0"/>
          <a:stretch/>
        </p:blipFill>
        <p:spPr>
          <a:xfrm>
            <a:off x="1678754" y="2566678"/>
            <a:ext cx="8743075" cy="380348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48"/>
          <p:cNvPicPr preferRelativeResize="0"/>
          <p:nvPr/>
        </p:nvPicPr>
        <p:blipFill rotWithShape="1">
          <a:blip r:embed="rId3">
            <a:alphaModFix/>
          </a:blip>
          <a:srcRect b="0" l="0" r="0" t="0"/>
          <a:stretch/>
        </p:blipFill>
        <p:spPr>
          <a:xfrm>
            <a:off x="793" y="446"/>
            <a:ext cx="12190412" cy="6857106"/>
          </a:xfrm>
          <a:prstGeom prst="rect">
            <a:avLst/>
          </a:prstGeom>
          <a:solidFill>
            <a:srgbClr val="4B3281"/>
          </a:solidFill>
          <a:ln>
            <a:noFill/>
          </a:ln>
        </p:spPr>
      </p:pic>
      <p:pic>
        <p:nvPicPr>
          <p:cNvPr descr="A picture containing object&#10;&#10;Description automatically generated" id="598" name="Google Shape;598;p48"/>
          <p:cNvPicPr preferRelativeResize="0"/>
          <p:nvPr/>
        </p:nvPicPr>
        <p:blipFill rotWithShape="1">
          <a:blip r:embed="rId4">
            <a:alphaModFix/>
          </a:blip>
          <a:srcRect b="0" l="0" r="0" t="0"/>
          <a:stretch/>
        </p:blipFill>
        <p:spPr>
          <a:xfrm rot="5400000">
            <a:off x="5533842" y="2314773"/>
            <a:ext cx="6857105" cy="2228450"/>
          </a:xfrm>
          <a:prstGeom prst="rect">
            <a:avLst/>
          </a:prstGeom>
          <a:noFill/>
          <a:ln>
            <a:noFill/>
          </a:ln>
        </p:spPr>
      </p:pic>
      <p:pic>
        <p:nvPicPr>
          <p:cNvPr id="599" name="Google Shape;599;p48"/>
          <p:cNvPicPr preferRelativeResize="0"/>
          <p:nvPr/>
        </p:nvPicPr>
        <p:blipFill rotWithShape="1">
          <a:blip r:embed="rId5">
            <a:alphaModFix/>
          </a:blip>
          <a:srcRect b="0" l="0" r="0" t="0"/>
          <a:stretch/>
        </p:blipFill>
        <p:spPr>
          <a:xfrm>
            <a:off x="367578" y="5202054"/>
            <a:ext cx="3345670" cy="903185"/>
          </a:xfrm>
          <a:prstGeom prst="rect">
            <a:avLst/>
          </a:prstGeom>
          <a:noFill/>
          <a:ln>
            <a:noFill/>
          </a:ln>
        </p:spPr>
      </p:pic>
      <p:sp>
        <p:nvSpPr>
          <p:cNvPr id="600" name="Google Shape;600;p48"/>
          <p:cNvSpPr txBox="1"/>
          <p:nvPr/>
        </p:nvSpPr>
        <p:spPr>
          <a:xfrm>
            <a:off x="657427" y="3895296"/>
            <a:ext cx="7372351" cy="10972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6600">
                <a:solidFill>
                  <a:schemeClr val="lt1"/>
                </a:solidFill>
                <a:latin typeface="Montserrat"/>
                <a:ea typeface="Montserrat"/>
                <a:cs typeface="Montserrat"/>
                <a:sym typeface="Montserrat"/>
              </a:rPr>
              <a:t>Merci.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6"/>
          <p:cNvSpPr txBox="1"/>
          <p:nvPr/>
        </p:nvSpPr>
        <p:spPr>
          <a:xfrm>
            <a:off x="3999129" y="1148519"/>
            <a:ext cx="7588353" cy="3370147"/>
          </a:xfrm>
          <a:prstGeom prst="rect">
            <a:avLst/>
          </a:prstGeom>
          <a:noFill/>
          <a:ln>
            <a:noFill/>
          </a:ln>
        </p:spPr>
        <p:txBody>
          <a:bodyPr anchorCtr="0" anchor="t" bIns="22850" lIns="45700" spcFirstLastPara="1" rIns="45700" wrap="square" tIns="22850">
            <a:spAutoFit/>
          </a:bodyPr>
          <a:lstStyle/>
          <a:p>
            <a:pPr indent="0" lvl="0" marL="0" marR="0" rtl="0" algn="just">
              <a:spcBef>
                <a:spcPts val="0"/>
              </a:spcBef>
              <a:spcAft>
                <a:spcPts val="0"/>
              </a:spcAft>
              <a:buNone/>
            </a:pPr>
            <a:r>
              <a:rPr b="1" lang="fr-CA" sz="1200">
                <a:solidFill>
                  <a:srgbClr val="3F3F3F"/>
                </a:solidFill>
                <a:latin typeface="Montserrat"/>
                <a:ea typeface="Montserrat"/>
                <a:cs typeface="Montserrat"/>
                <a:sym typeface="Montserrat"/>
              </a:rPr>
              <a:t>Le présent rapport est basé sur une enquête en ligne à laquelle ont répondu 100 femmes, personnes bispirituelles et personnes de genre divers autochtones, du 5 décembre 2022 au 27 janvier 2023. L’enquête n’était pas ouverte aux participants masculins. </a:t>
            </a:r>
            <a:endParaRPr/>
          </a:p>
          <a:p>
            <a:pPr indent="0" lvl="0" marL="0" marR="0" rtl="0" algn="just">
              <a:spcBef>
                <a:spcPts val="0"/>
              </a:spcBef>
              <a:spcAft>
                <a:spcPts val="0"/>
              </a:spcAft>
              <a:buNone/>
            </a:pPr>
            <a:r>
              <a:t/>
            </a:r>
            <a:endParaRPr sz="1200">
              <a:solidFill>
                <a:srgbClr val="3F3F3F"/>
              </a:solidFill>
              <a:latin typeface="Montserrat"/>
              <a:ea typeface="Montserrat"/>
              <a:cs typeface="Montserrat"/>
              <a:sym typeface="Montserrat"/>
            </a:endParaRPr>
          </a:p>
          <a:p>
            <a:pPr indent="0" lvl="0" marL="0" marR="0" rtl="0" algn="just">
              <a:spcBef>
                <a:spcPts val="0"/>
              </a:spcBef>
              <a:spcAft>
                <a:spcPts val="0"/>
              </a:spcAft>
              <a:buNone/>
            </a:pPr>
            <a:r>
              <a:rPr lang="fr-CA" sz="1200">
                <a:solidFill>
                  <a:srgbClr val="3F3F3F"/>
                </a:solidFill>
                <a:latin typeface="Montserrat"/>
                <a:ea typeface="Montserrat"/>
                <a:cs typeface="Montserrat"/>
                <a:sym typeface="Montserrat"/>
              </a:rPr>
              <a:t>Le questionnaire a été conçu par l’AFAC et la Croix-Rouge canadienne, avec la contribution et les conseils d’Environics Research. L’AFAC a programmé le questionnaire dans SimpleSurvey et distribué un lien d’enquête ouvert par l’entremise des médias sociaux. Un incitatif en espèces de 25 $ a été offert aux 100 premiers participants. En raison de la nature des médias sociaux et de l’offre d’une incitation financière, un certain nombre de réponses ont été jugées invalides et supprimées de l’ensemble des données finales avant l’analyse. </a:t>
            </a:r>
            <a:endParaRPr/>
          </a:p>
          <a:p>
            <a:pPr indent="0" lvl="0" marL="0" marR="0" rtl="0" algn="just">
              <a:spcBef>
                <a:spcPts val="0"/>
              </a:spcBef>
              <a:spcAft>
                <a:spcPts val="0"/>
              </a:spcAft>
              <a:buNone/>
            </a:pPr>
            <a:r>
              <a:t/>
            </a:r>
            <a:endParaRPr sz="1200">
              <a:solidFill>
                <a:srgbClr val="3F3F3F"/>
              </a:solidFill>
              <a:latin typeface="Montserrat"/>
              <a:ea typeface="Montserrat"/>
              <a:cs typeface="Montserrat"/>
              <a:sym typeface="Montserrat"/>
            </a:endParaRPr>
          </a:p>
          <a:p>
            <a:pPr indent="0" lvl="0" marL="0" marR="0" rtl="0" algn="just">
              <a:spcBef>
                <a:spcPts val="0"/>
              </a:spcBef>
              <a:spcAft>
                <a:spcPts val="0"/>
              </a:spcAft>
              <a:buNone/>
            </a:pPr>
            <a:r>
              <a:rPr lang="fr-CA" sz="1200">
                <a:solidFill>
                  <a:srgbClr val="3F3F3F"/>
                </a:solidFill>
                <a:latin typeface="Montserrat"/>
                <a:ea typeface="Montserrat"/>
                <a:cs typeface="Montserrat"/>
                <a:sym typeface="Montserrat"/>
              </a:rPr>
              <a:t>Cet échantillon est un échantillon de commodité, ce qui signifie qu’il a été tiré d’un groupe de personnes facilement disponibles. Étant donné qu’il ne s’agit pas d’un échantillon aléatoire (les répondants n’ont pas été choisis au hasard, et toutes les personnes dans les communautés désirées n’ont pas eu la même chance d’être sélectionnées dans l’échantillon), </a:t>
            </a:r>
            <a:r>
              <a:rPr b="1" lang="fr-CA" sz="1200">
                <a:solidFill>
                  <a:srgbClr val="3F3F3F"/>
                </a:solidFill>
                <a:latin typeface="Montserrat"/>
                <a:ea typeface="Montserrat"/>
                <a:cs typeface="Montserrat"/>
                <a:sym typeface="Montserrat"/>
              </a:rPr>
              <a:t>l’échantillon ne peut être considéré comme représentatif de toutes les femmes, personnes bispirituelles et de genre divers autochtones</a:t>
            </a:r>
            <a:r>
              <a:rPr lang="fr-CA" sz="1200">
                <a:solidFill>
                  <a:srgbClr val="3F3F3F"/>
                </a:solidFill>
                <a:latin typeface="Montserrat"/>
                <a:ea typeface="Montserrat"/>
                <a:cs typeface="Montserrat"/>
                <a:sym typeface="Montserrat"/>
              </a:rPr>
              <a:t>. Il faut faire preuve de prudence dans l’interprétation des données. </a:t>
            </a:r>
            <a:endParaRPr/>
          </a:p>
          <a:p>
            <a:pPr indent="0" lvl="0" marL="0" marR="0" rtl="0" algn="just">
              <a:spcBef>
                <a:spcPts val="0"/>
              </a:spcBef>
              <a:spcAft>
                <a:spcPts val="0"/>
              </a:spcAft>
              <a:buNone/>
            </a:pPr>
            <a:r>
              <a:t/>
            </a:r>
            <a:endParaRPr sz="1200">
              <a:solidFill>
                <a:srgbClr val="3F3F3F"/>
              </a:solidFill>
              <a:latin typeface="Montserrat"/>
              <a:ea typeface="Montserrat"/>
              <a:cs typeface="Montserrat"/>
              <a:sym typeface="Montserrat"/>
            </a:endParaRPr>
          </a:p>
          <a:p>
            <a:pPr indent="0" lvl="0" marL="0" marR="0" rtl="0" algn="just">
              <a:spcBef>
                <a:spcPts val="0"/>
              </a:spcBef>
              <a:spcAft>
                <a:spcPts val="0"/>
              </a:spcAft>
              <a:buNone/>
            </a:pPr>
            <a:r>
              <a:rPr lang="fr-CA" sz="1200">
                <a:solidFill>
                  <a:srgbClr val="3F3F3F"/>
                </a:solidFill>
                <a:latin typeface="Montserrat"/>
                <a:ea typeface="Montserrat"/>
                <a:cs typeface="Montserrat"/>
                <a:sym typeface="Montserrat"/>
              </a:rPr>
              <a:t>La page suivante présente un profil régional et démographique des participants à l’enquête.</a:t>
            </a:r>
            <a:endParaRPr/>
          </a:p>
        </p:txBody>
      </p:sp>
      <p:sp>
        <p:nvSpPr>
          <p:cNvPr id="134" name="Google Shape;134;p16"/>
          <p:cNvSpPr/>
          <p:nvPr/>
        </p:nvSpPr>
        <p:spPr>
          <a:xfrm>
            <a:off x="572954" y="1065562"/>
            <a:ext cx="3241664" cy="17539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3599" cap="none">
                <a:solidFill>
                  <a:srgbClr val="502E85"/>
                </a:solidFill>
                <a:latin typeface="Montserrat"/>
                <a:ea typeface="Montserrat"/>
                <a:cs typeface="Montserrat"/>
                <a:sym typeface="Montserrat"/>
              </a:rPr>
              <a:t>MÉTHODES</a:t>
            </a:r>
            <a:br>
              <a:rPr b="1" lang="fr-CA" sz="3599" cap="none">
                <a:solidFill>
                  <a:srgbClr val="502E85"/>
                </a:solidFill>
                <a:latin typeface="Montserrat"/>
                <a:ea typeface="Montserrat"/>
                <a:cs typeface="Montserrat"/>
                <a:sym typeface="Montserrat"/>
              </a:rPr>
            </a:br>
            <a:r>
              <a:rPr b="1" lang="fr-CA" sz="3599" cap="none">
                <a:solidFill>
                  <a:srgbClr val="502E85"/>
                </a:solidFill>
                <a:latin typeface="Montserrat"/>
                <a:ea typeface="Montserrat"/>
                <a:cs typeface="Montserrat"/>
                <a:sym typeface="Montserrat"/>
              </a:rPr>
              <a:t>DE RECHERCHE</a:t>
            </a:r>
            <a:endParaRPr b="1" sz="4399" cap="none">
              <a:solidFill>
                <a:srgbClr val="502E85"/>
              </a:solidFill>
              <a:latin typeface="Montserrat Light"/>
              <a:ea typeface="Montserrat Light"/>
              <a:cs typeface="Montserrat Light"/>
              <a:sym typeface="Montserrat Light"/>
            </a:endParaRPr>
          </a:p>
        </p:txBody>
      </p:sp>
      <p:sp>
        <p:nvSpPr>
          <p:cNvPr id="135" name="Google Shape;135;p16"/>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136" name="Google Shape;136;p16"/>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sp>
        <p:nvSpPr>
          <p:cNvPr id="137" name="Google Shape;137;p16"/>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pic>
        <p:nvPicPr>
          <p:cNvPr descr="A picture containing object, clock, drawing&#10;&#10;Description automatically generated" id="138" name="Google Shape;138;p16"/>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aphicFrame>
        <p:nvGraphicFramePr>
          <p:cNvPr id="144" name="Google Shape;144;p17"/>
          <p:cNvGraphicFramePr/>
          <p:nvPr/>
        </p:nvGraphicFramePr>
        <p:xfrm>
          <a:off x="268165" y="4473208"/>
          <a:ext cx="3000000" cy="3000000"/>
        </p:xfrm>
        <a:graphic>
          <a:graphicData uri="http://schemas.openxmlformats.org/drawingml/2006/table">
            <a:tbl>
              <a:tblPr>
                <a:noFill/>
                <a:tableStyleId>{E0EAB214-B9B3-4302-9FC5-0B1CEAA32AB0}</a:tableStyleId>
              </a:tblPr>
              <a:tblGrid>
                <a:gridCol w="1014750"/>
                <a:gridCol w="1124275"/>
                <a:gridCol w="1124275"/>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48 %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25 %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Secondaire ou moins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Collège ou métier</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Études universitaires ou supérieures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45" name="Google Shape;145;p17"/>
          <p:cNvSpPr/>
          <p:nvPr/>
        </p:nvSpPr>
        <p:spPr>
          <a:xfrm>
            <a:off x="572953" y="1065562"/>
            <a:ext cx="3599653" cy="12000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3599" cap="none">
                <a:solidFill>
                  <a:srgbClr val="502E85"/>
                </a:solidFill>
                <a:latin typeface="Montserrat"/>
                <a:ea typeface="Montserrat"/>
                <a:cs typeface="Montserrat"/>
                <a:sym typeface="Montserrat"/>
              </a:rPr>
              <a:t>PROFIL DES RÉPONDANTS</a:t>
            </a:r>
            <a:endParaRPr b="1" sz="4399" cap="none">
              <a:solidFill>
                <a:srgbClr val="502E85"/>
              </a:solidFill>
              <a:latin typeface="Montserrat Light"/>
              <a:ea typeface="Montserrat Light"/>
              <a:cs typeface="Montserrat Light"/>
              <a:sym typeface="Montserrat Light"/>
            </a:endParaRPr>
          </a:p>
        </p:txBody>
      </p:sp>
      <p:sp>
        <p:nvSpPr>
          <p:cNvPr id="146" name="Google Shape;146;p17"/>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147" name="Google Shape;147;p17"/>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sp>
        <p:nvSpPr>
          <p:cNvPr id="148" name="Google Shape;148;p17"/>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pic>
        <p:nvPicPr>
          <p:cNvPr descr="A picture containing object, clock, drawing&#10;&#10;Description automatically generated" id="149" name="Google Shape;149;p17"/>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graphicFrame>
        <p:nvGraphicFramePr>
          <p:cNvPr id="150" name="Google Shape;150;p17"/>
          <p:cNvGraphicFramePr/>
          <p:nvPr/>
        </p:nvGraphicFramePr>
        <p:xfrm>
          <a:off x="8198054" y="2904459"/>
          <a:ext cx="3000000" cy="3000000"/>
        </p:xfrm>
        <a:graphic>
          <a:graphicData uri="http://schemas.openxmlformats.org/drawingml/2006/table">
            <a:tbl>
              <a:tblPr bandRow="1" firstRow="1">
                <a:noFill/>
                <a:tableStyleId>{1EAEA2D0-4530-477A-BEB5-81604B41705E}</a:tableStyleId>
              </a:tblPr>
              <a:tblGrid>
                <a:gridCol w="947675"/>
                <a:gridCol w="947675"/>
                <a:gridCol w="947675"/>
                <a:gridCol w="947675"/>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88 %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13 %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5 %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3875">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Femme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Bispirituel</a:t>
                      </a:r>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Non-binaire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Genre divers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51" name="Google Shape;151;p17"/>
          <p:cNvGraphicFramePr/>
          <p:nvPr/>
        </p:nvGraphicFramePr>
        <p:xfrm>
          <a:off x="6182935" y="1618861"/>
          <a:ext cx="3000000" cy="3000000"/>
        </p:xfrm>
        <a:graphic>
          <a:graphicData uri="http://schemas.openxmlformats.org/drawingml/2006/table">
            <a:tbl>
              <a:tblPr bandRow="1" firstRow="1">
                <a:noFill/>
                <a:tableStyleId>{1EAEA2D0-4530-477A-BEB5-81604B41705E}</a:tableStyleId>
              </a:tblPr>
              <a:tblGrid>
                <a:gridCol w="1097275"/>
                <a:gridCol w="1097275"/>
                <a:gridCol w="1097275"/>
                <a:gridCol w="1097275"/>
              </a:tblGrid>
              <a:tr h="443875">
                <a:tc>
                  <a:txBody>
                    <a:bodyPr/>
                    <a:lstStyle/>
                    <a:p>
                      <a:pPr indent="0" lvl="0" marL="0" marR="0" rtl="0" algn="ctr">
                        <a:spcBef>
                          <a:spcPts val="0"/>
                        </a:spcBef>
                        <a:spcAft>
                          <a:spcPts val="0"/>
                        </a:spcAft>
                        <a:buNone/>
                      </a:pPr>
                      <a:r>
                        <a:rPr b="1" i="0" lang="fr-CA" sz="2300" u="none" cap="none" strike="noStrike">
                          <a:solidFill>
                            <a:srgbClr val="502E85"/>
                          </a:solidFill>
                          <a:latin typeface="Montserrat"/>
                          <a:ea typeface="Montserrat"/>
                          <a:cs typeface="Montserrat"/>
                          <a:sym typeface="Montserrat"/>
                        </a:rPr>
                        <a:t>81 %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14 %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Premières Nations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Inuit</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Métis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Autre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52" name="Google Shape;152;p17"/>
          <p:cNvGraphicFramePr/>
          <p:nvPr/>
        </p:nvGraphicFramePr>
        <p:xfrm>
          <a:off x="2050477" y="2904459"/>
          <a:ext cx="3000000" cy="3000000"/>
        </p:xfrm>
        <a:graphic>
          <a:graphicData uri="http://schemas.openxmlformats.org/drawingml/2006/table">
            <a:tbl>
              <a:tblPr>
                <a:noFill/>
                <a:tableStyleId>{E0EAB214-B9B3-4302-9FC5-0B1CEAA32AB0}</a:tableStyleId>
              </a:tblPr>
              <a:tblGrid>
                <a:gridCol w="903675"/>
                <a:gridCol w="1001225"/>
                <a:gridCol w="1001225"/>
                <a:gridCol w="1001225"/>
                <a:gridCol w="1001225"/>
                <a:gridCol w="1001225"/>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29 %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14 %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22 %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2 %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30 %</a:t>
                      </a:r>
                      <a:endParaRPr b="1" sz="2300" u="none" cap="none" strike="noStrike">
                        <a:solidFill>
                          <a:srgbClr val="502E85"/>
                        </a:solidFill>
                        <a:latin typeface="Montserrat"/>
                        <a:ea typeface="Montserrat"/>
                        <a:cs typeface="Montserrat"/>
                        <a:sym typeface="Montserrat"/>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Ouest</a:t>
                      </a:r>
                      <a:endParaRPr b="0" i="1"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Ontario</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Québec</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Atlantique</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Territoires</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Non précisé</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53" name="Google Shape;153;p17"/>
          <p:cNvGraphicFramePr/>
          <p:nvPr/>
        </p:nvGraphicFramePr>
        <p:xfrm>
          <a:off x="3606330" y="4473208"/>
          <a:ext cx="3000000" cy="3000000"/>
        </p:xfrm>
        <a:graphic>
          <a:graphicData uri="http://schemas.openxmlformats.org/drawingml/2006/table">
            <a:tbl>
              <a:tblPr bandRow="1" firstRow="1">
                <a:noFill/>
                <a:tableStyleId>{1EAEA2D0-4530-477A-BEB5-81604B41705E}</a:tableStyleId>
              </a:tblPr>
              <a:tblGrid>
                <a:gridCol w="1150050"/>
                <a:gridCol w="1150050"/>
                <a:gridCol w="1150050"/>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19 %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6 %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6 %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3875">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Gardien du savoir</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Dirigeant communautaire</a:t>
                      </a:r>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Aîné</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54" name="Google Shape;154;p17"/>
          <p:cNvSpPr txBox="1"/>
          <p:nvPr/>
        </p:nvSpPr>
        <p:spPr>
          <a:xfrm>
            <a:off x="6630715" y="1301700"/>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IDENTITÉ AUTOCHTONE</a:t>
            </a:r>
            <a:endParaRPr/>
          </a:p>
        </p:txBody>
      </p:sp>
      <p:sp>
        <p:nvSpPr>
          <p:cNvPr id="155" name="Google Shape;155;p17"/>
          <p:cNvSpPr txBox="1"/>
          <p:nvPr/>
        </p:nvSpPr>
        <p:spPr>
          <a:xfrm>
            <a:off x="3836257" y="4052650"/>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RÔLE COMMUNAUTAIRE</a:t>
            </a:r>
            <a:endParaRPr/>
          </a:p>
        </p:txBody>
      </p:sp>
      <p:sp>
        <p:nvSpPr>
          <p:cNvPr id="156" name="Google Shape;156;p17"/>
          <p:cNvSpPr txBox="1"/>
          <p:nvPr/>
        </p:nvSpPr>
        <p:spPr>
          <a:xfrm>
            <a:off x="8293240" y="2538644"/>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IDENTITÉ DE GENRE</a:t>
            </a:r>
            <a:endParaRPr/>
          </a:p>
        </p:txBody>
      </p:sp>
      <p:sp>
        <p:nvSpPr>
          <p:cNvPr id="157" name="Google Shape;157;p17"/>
          <p:cNvSpPr txBox="1"/>
          <p:nvPr/>
        </p:nvSpPr>
        <p:spPr>
          <a:xfrm>
            <a:off x="3728773" y="2538644"/>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RÉGION*</a:t>
            </a:r>
            <a:endParaRPr/>
          </a:p>
        </p:txBody>
      </p:sp>
      <p:graphicFrame>
        <p:nvGraphicFramePr>
          <p:cNvPr id="158" name="Google Shape;158;p17"/>
          <p:cNvGraphicFramePr/>
          <p:nvPr/>
        </p:nvGraphicFramePr>
        <p:xfrm>
          <a:off x="6991434" y="4473208"/>
          <a:ext cx="3000000" cy="3000000"/>
        </p:xfrm>
        <a:graphic>
          <a:graphicData uri="http://schemas.openxmlformats.org/drawingml/2006/table">
            <a:tbl>
              <a:tblPr>
                <a:noFill/>
                <a:tableStyleId>{E0EAB214-B9B3-4302-9FC5-0B1CEAA32AB0}</a:tableStyleId>
              </a:tblPr>
              <a:tblGrid>
                <a:gridCol w="955725"/>
                <a:gridCol w="1058900"/>
                <a:gridCol w="1058900"/>
                <a:gridCol w="1058900"/>
                <a:gridCol w="1058900"/>
              </a:tblGrid>
              <a:tr h="443875">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32 %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18 %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11 %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CA" sz="2300" u="none" cap="none" strike="noStrike">
                          <a:solidFill>
                            <a:srgbClr val="502E85"/>
                          </a:solidFill>
                          <a:latin typeface="Montserrat"/>
                          <a:ea typeface="Montserrat"/>
                          <a:cs typeface="Montserrat"/>
                          <a:sym typeface="Montserrat"/>
                        </a:rPr>
                        <a:t>6 %</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a:txBody>
                    <a:bodyPr/>
                    <a:lstStyle/>
                    <a:p>
                      <a:pPr indent="0" lvl="0" marL="0" marR="0" rtl="0" algn="ctr">
                        <a:spcBef>
                          <a:spcPts val="0"/>
                        </a:spcBef>
                        <a:spcAft>
                          <a:spcPts val="0"/>
                        </a:spcAft>
                        <a:buNone/>
                      </a:pPr>
                      <a:r>
                        <a:rPr b="0" i="0" lang="fr-CA" sz="1100" u="none" cap="none" strike="noStrike">
                          <a:solidFill>
                            <a:srgbClr val="502E85"/>
                          </a:solidFill>
                          <a:latin typeface="Montserrat"/>
                          <a:ea typeface="Montserrat"/>
                          <a:cs typeface="Montserrat"/>
                          <a:sym typeface="Montserrat"/>
                        </a:rPr>
                        <a:t>Célibataire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Marié</a:t>
                      </a:r>
                      <a:endParaRPr b="0" i="1" sz="1100" u="none" cap="none" strike="noStrike">
                        <a:solidFill>
                          <a:srgbClr val="502E85"/>
                        </a:solidFill>
                        <a:latin typeface="Montserrat"/>
                        <a:ea typeface="Montserrat"/>
                        <a:cs typeface="Montserrat"/>
                        <a:sym typeface="Montserrat"/>
                      </a:endParaRPr>
                    </a:p>
                    <a:p>
                      <a:pPr indent="0" lvl="0" marL="0" marR="0" rtl="0" algn="ctr">
                        <a:spcBef>
                          <a:spcPts val="0"/>
                        </a:spcBef>
                        <a:spcAft>
                          <a:spcPts val="0"/>
                        </a:spcAft>
                        <a:buNone/>
                      </a:pPr>
                      <a:r>
                        <a:t/>
                      </a:r>
                      <a:endParaRPr b="0" sz="1100" u="none" cap="none" strike="noStrike">
                        <a:solidFill>
                          <a:srgbClr val="502E85"/>
                        </a:solidFill>
                        <a:latin typeface="Montserrat"/>
                        <a:ea typeface="Montserrat"/>
                        <a:cs typeface="Montserrat"/>
                        <a:sym typeface="Montserra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Conjoint de fait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Séparé ou divorcé</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lang="fr-CA" sz="1100" u="none" cap="none" strike="noStrike">
                          <a:solidFill>
                            <a:srgbClr val="502E85"/>
                          </a:solidFill>
                          <a:latin typeface="Montserrat"/>
                          <a:ea typeface="Montserrat"/>
                          <a:cs typeface="Montserrat"/>
                          <a:sym typeface="Montserrat"/>
                        </a:rPr>
                        <a:t>Veuf(ve)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59" name="Google Shape;159;p17"/>
          <p:cNvSpPr txBox="1"/>
          <p:nvPr/>
        </p:nvSpPr>
        <p:spPr>
          <a:xfrm>
            <a:off x="7572796" y="4052650"/>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ÉTAT MATRIMONIAL</a:t>
            </a:r>
            <a:endParaRPr/>
          </a:p>
        </p:txBody>
      </p:sp>
      <p:sp>
        <p:nvSpPr>
          <p:cNvPr id="160" name="Google Shape;160;p17"/>
          <p:cNvSpPr txBox="1"/>
          <p:nvPr/>
        </p:nvSpPr>
        <p:spPr>
          <a:xfrm>
            <a:off x="386321" y="4052650"/>
            <a:ext cx="3142593" cy="36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rgbClr val="3F3F3F"/>
                </a:solidFill>
                <a:latin typeface="Montserrat"/>
                <a:ea typeface="Montserrat"/>
                <a:cs typeface="Montserrat"/>
                <a:sym typeface="Montserrat"/>
              </a:rPr>
              <a:t>ÉTUDES</a:t>
            </a:r>
            <a:endParaRPr/>
          </a:p>
        </p:txBody>
      </p:sp>
      <p:cxnSp>
        <p:nvCxnSpPr>
          <p:cNvPr id="161" name="Google Shape;161;p17"/>
          <p:cNvCxnSpPr/>
          <p:nvPr/>
        </p:nvCxnSpPr>
        <p:spPr>
          <a:xfrm>
            <a:off x="3606330" y="4071452"/>
            <a:ext cx="0" cy="1440000"/>
          </a:xfrm>
          <a:prstGeom prst="straightConnector1">
            <a:avLst/>
          </a:prstGeom>
          <a:noFill/>
          <a:ln cap="flat" cmpd="sng" w="38100">
            <a:solidFill>
              <a:srgbClr val="D8D8D8"/>
            </a:solidFill>
            <a:prstDash val="solid"/>
            <a:miter lim="800000"/>
            <a:headEnd len="sm" w="sm" type="none"/>
            <a:tailEnd len="sm" w="sm" type="none"/>
          </a:ln>
        </p:spPr>
      </p:cxnSp>
      <p:cxnSp>
        <p:nvCxnSpPr>
          <p:cNvPr id="162" name="Google Shape;162;p17"/>
          <p:cNvCxnSpPr/>
          <p:nvPr/>
        </p:nvCxnSpPr>
        <p:spPr>
          <a:xfrm>
            <a:off x="7023951" y="4071452"/>
            <a:ext cx="0" cy="1440000"/>
          </a:xfrm>
          <a:prstGeom prst="straightConnector1">
            <a:avLst/>
          </a:prstGeom>
          <a:noFill/>
          <a:ln cap="flat" cmpd="sng" w="38100">
            <a:solidFill>
              <a:srgbClr val="D8D8D8"/>
            </a:solidFill>
            <a:prstDash val="solid"/>
            <a:miter lim="800000"/>
            <a:headEnd len="sm" w="sm" type="none"/>
            <a:tailEnd len="sm" w="sm" type="none"/>
          </a:ln>
        </p:spPr>
      </p:cxnSp>
      <p:cxnSp>
        <p:nvCxnSpPr>
          <p:cNvPr id="163" name="Google Shape;163;p17"/>
          <p:cNvCxnSpPr/>
          <p:nvPr/>
        </p:nvCxnSpPr>
        <p:spPr>
          <a:xfrm>
            <a:off x="8071649" y="2538644"/>
            <a:ext cx="0" cy="1440000"/>
          </a:xfrm>
          <a:prstGeom prst="straightConnector1">
            <a:avLst/>
          </a:prstGeom>
          <a:noFill/>
          <a:ln cap="flat" cmpd="sng" w="38100">
            <a:solidFill>
              <a:srgbClr val="D8D8D8"/>
            </a:solidFill>
            <a:prstDash val="solid"/>
            <a:miter lim="800000"/>
            <a:headEnd len="sm" w="sm" type="none"/>
            <a:tailEnd len="sm" w="sm" type="none"/>
          </a:ln>
        </p:spPr>
      </p:cxnSp>
      <p:sp>
        <p:nvSpPr>
          <p:cNvPr id="164" name="Google Shape;164;p17"/>
          <p:cNvSpPr txBox="1"/>
          <p:nvPr/>
        </p:nvSpPr>
        <p:spPr>
          <a:xfrm>
            <a:off x="572953" y="5733562"/>
            <a:ext cx="988925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CA" sz="1100">
                <a:solidFill>
                  <a:srgbClr val="3F3F3F"/>
                </a:solidFill>
                <a:latin typeface="Montserrat"/>
                <a:ea typeface="Montserrat"/>
                <a:cs typeface="Montserrat"/>
                <a:sym typeface="Montserrat"/>
              </a:rPr>
              <a:t>* La région est basée sur le codage des réponses à la question ouverte « Je vis à… ». Par conséquent, il se peut qu’elle ne soit pas totalement exacte.  </a:t>
            </a:r>
            <a:endParaRPr/>
          </a:p>
        </p:txBody>
      </p:sp>
      <p:sp>
        <p:nvSpPr>
          <p:cNvPr id="165" name="Google Shape;165;p17"/>
          <p:cNvSpPr txBox="1"/>
          <p:nvPr/>
        </p:nvSpPr>
        <p:spPr>
          <a:xfrm>
            <a:off x="3528657" y="6033335"/>
            <a:ext cx="9141556" cy="2590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CA" sz="1100">
                <a:solidFill>
                  <a:srgbClr val="3F3F3F"/>
                </a:solidFill>
                <a:latin typeface="Montserrat"/>
                <a:ea typeface="Montserrat"/>
                <a:cs typeface="Montserrat"/>
                <a:sym typeface="Montserrat"/>
              </a:rPr>
              <a:t>*Résultats fondés sur 100 réponses des participants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8"/>
          <p:cNvPicPr preferRelativeResize="0"/>
          <p:nvPr/>
        </p:nvPicPr>
        <p:blipFill rotWithShape="1">
          <a:blip r:embed="rId3">
            <a:alphaModFix/>
          </a:blip>
          <a:srcRect b="0" l="0" r="0" t="0"/>
          <a:stretch/>
        </p:blipFill>
        <p:spPr>
          <a:xfrm>
            <a:off x="793" y="446"/>
            <a:ext cx="12190412" cy="6857106"/>
          </a:xfrm>
          <a:prstGeom prst="rect">
            <a:avLst/>
          </a:prstGeom>
          <a:solidFill>
            <a:srgbClr val="4B3281"/>
          </a:solidFill>
          <a:ln>
            <a:noFill/>
          </a:ln>
        </p:spPr>
      </p:pic>
      <p:sp>
        <p:nvSpPr>
          <p:cNvPr id="171" name="Google Shape;171;p18"/>
          <p:cNvSpPr txBox="1"/>
          <p:nvPr/>
        </p:nvSpPr>
        <p:spPr>
          <a:xfrm>
            <a:off x="1176693" y="2613391"/>
            <a:ext cx="9838611" cy="853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5000">
                <a:solidFill>
                  <a:schemeClr val="lt1"/>
                </a:solidFill>
                <a:latin typeface="Montserrat"/>
                <a:ea typeface="Montserrat"/>
                <a:cs typeface="Montserrat"/>
                <a:sym typeface="Montserrat"/>
              </a:rPr>
              <a:t>SOMMAIRE</a:t>
            </a:r>
            <a:endParaRPr/>
          </a:p>
        </p:txBody>
      </p:sp>
      <p:pic>
        <p:nvPicPr>
          <p:cNvPr descr="A picture containing drawing&#10;&#10;Description automatically generated" id="172" name="Google Shape;172;p18"/>
          <p:cNvPicPr preferRelativeResize="0"/>
          <p:nvPr/>
        </p:nvPicPr>
        <p:blipFill rotWithShape="1">
          <a:blip r:embed="rId4">
            <a:alphaModFix/>
          </a:blip>
          <a:srcRect b="0" l="0" r="0" t="0"/>
          <a:stretch/>
        </p:blipFill>
        <p:spPr>
          <a:xfrm>
            <a:off x="10462345" y="6095939"/>
            <a:ext cx="1082376" cy="206167"/>
          </a:xfrm>
          <a:prstGeom prst="rect">
            <a:avLst/>
          </a:prstGeom>
          <a:noFill/>
          <a:ln>
            <a:noFill/>
          </a:ln>
        </p:spPr>
      </p:pic>
      <p:sp>
        <p:nvSpPr>
          <p:cNvPr id="173" name="Google Shape;173;p18"/>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p:nvPr/>
        </p:nvSpPr>
        <p:spPr>
          <a:xfrm>
            <a:off x="295564" y="880842"/>
            <a:ext cx="3875844"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3200" cap="none">
                <a:solidFill>
                  <a:srgbClr val="502E85"/>
                </a:solidFill>
                <a:latin typeface="Montserrat"/>
                <a:ea typeface="Montserrat"/>
                <a:cs typeface="Montserrat"/>
                <a:sym typeface="Montserrat"/>
              </a:rPr>
              <a:t>CONSTATATIONS</a:t>
            </a:r>
            <a:br>
              <a:rPr b="1" lang="fr-CA" sz="3599" cap="none">
                <a:solidFill>
                  <a:srgbClr val="502E85"/>
                </a:solidFill>
                <a:latin typeface="Montserrat"/>
                <a:ea typeface="Montserrat"/>
                <a:cs typeface="Montserrat"/>
                <a:sym typeface="Montserrat"/>
              </a:rPr>
            </a:br>
            <a:r>
              <a:rPr b="1" lang="fr-CA" sz="3200" cap="none">
                <a:solidFill>
                  <a:srgbClr val="502E85"/>
                </a:solidFill>
                <a:latin typeface="Montserrat"/>
                <a:ea typeface="Montserrat"/>
                <a:cs typeface="Montserrat"/>
                <a:sym typeface="Montserrat"/>
              </a:rPr>
              <a:t>PRINCIPALES</a:t>
            </a:r>
            <a:endParaRPr b="1" sz="3200" cap="none">
              <a:solidFill>
                <a:srgbClr val="502E85"/>
              </a:solidFill>
              <a:latin typeface="Montserrat Light"/>
              <a:ea typeface="Montserrat Light"/>
              <a:cs typeface="Montserrat Light"/>
              <a:sym typeface="Montserrat Light"/>
            </a:endParaRPr>
          </a:p>
        </p:txBody>
      </p:sp>
      <p:sp>
        <p:nvSpPr>
          <p:cNvPr id="180" name="Google Shape;180;p19"/>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181" name="Google Shape;181;p19"/>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182" name="Google Shape;182;p19"/>
          <p:cNvSpPr txBox="1"/>
          <p:nvPr/>
        </p:nvSpPr>
        <p:spPr>
          <a:xfrm>
            <a:off x="4171408" y="1069048"/>
            <a:ext cx="163001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rgbClr val="FFAE40"/>
                </a:solidFill>
                <a:latin typeface="Montserrat"/>
                <a:ea typeface="Montserrat"/>
                <a:cs typeface="Montserrat"/>
                <a:sym typeface="Montserrat"/>
              </a:rPr>
              <a:t>1</a:t>
            </a:r>
            <a:br>
              <a:rPr b="1" lang="fr-CA" sz="1200">
                <a:solidFill>
                  <a:srgbClr val="FFAE40"/>
                </a:solidFill>
                <a:latin typeface="Montserrat"/>
                <a:ea typeface="Montserrat"/>
                <a:cs typeface="Montserrat"/>
                <a:sym typeface="Montserrat"/>
              </a:rPr>
            </a:br>
            <a:br>
              <a:rPr b="1" lang="fr-CA" sz="1200">
                <a:solidFill>
                  <a:srgbClr val="FFAE40"/>
                </a:solidFill>
                <a:latin typeface="Montserrat"/>
                <a:ea typeface="Montserrat"/>
                <a:cs typeface="Montserrat"/>
                <a:sym typeface="Montserrat"/>
              </a:rPr>
            </a:b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br>
              <a:rPr b="1" lang="fr-CA" sz="1200">
                <a:solidFill>
                  <a:srgbClr val="FFAE40"/>
                </a:solidFill>
                <a:latin typeface="Montserrat"/>
                <a:ea typeface="Montserrat"/>
                <a:cs typeface="Montserrat"/>
                <a:sym typeface="Montserrat"/>
              </a:rPr>
            </a:b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rPr b="1" lang="fr-CA" sz="1200">
                <a:solidFill>
                  <a:srgbClr val="FFAE40"/>
                </a:solidFill>
                <a:latin typeface="Montserrat"/>
                <a:ea typeface="Montserrat"/>
                <a:cs typeface="Montserrat"/>
                <a:sym typeface="Montserrat"/>
              </a:rPr>
              <a:t>2</a:t>
            </a:r>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p:txBody>
      </p:sp>
      <p:sp>
        <p:nvSpPr>
          <p:cNvPr id="183" name="Google Shape;183;p19"/>
          <p:cNvSpPr txBox="1"/>
          <p:nvPr/>
        </p:nvSpPr>
        <p:spPr>
          <a:xfrm>
            <a:off x="4582855" y="880842"/>
            <a:ext cx="6875478" cy="54329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CA" sz="1200">
                <a:solidFill>
                  <a:srgbClr val="502E85"/>
                </a:solidFill>
                <a:latin typeface="Montserrat"/>
                <a:ea typeface="Montserrat"/>
                <a:cs typeface="Montserrat"/>
                <a:sym typeface="Montserrat"/>
              </a:rPr>
              <a:t>Ce public exprime une préoccupation généralisée à l’égard des catastrophes, du moins en partie à cause de l’expérience passée des catastrophes dans leurs communautés et des répercussions sur la santé. </a:t>
            </a:r>
            <a:r>
              <a:rPr lang="fr-CA" sz="1200">
                <a:solidFill>
                  <a:schemeClr val="dk1"/>
                </a:solidFill>
                <a:latin typeface="Montserrat"/>
                <a:ea typeface="Montserrat"/>
                <a:cs typeface="Montserrat"/>
                <a:sym typeface="Montserrat"/>
              </a:rPr>
              <a:t>Neuf personnes sur dix interrogées disent être au moins quelque peu préoccupées, personnellement, par les catastrophes, et le consensus est que les catastrophes deviennent de plus en plus courantes dans leur communauté (61 %). La plupart des types de catastrophes répertoriés dans l’enquête (tempêtes, inondations, incendies de forêt, froid extrême, chaleur extrême) sont signalés par près de quatre personnes sur dix (chacun) comme ayant eu lieu dans leur communauté au cours des cinq dernières années. De plus, les trois quarts des personnes qui ont vécu une catastrophe ont vu une répercussion sur la santé mentale des membres de la communauté ou entendu parler d’une telle répercussion; beaucoup connaissent aussi d’autres répercussions comme les maladies respiratoires ou des aliments ou de l’eau contaminés. </a:t>
            </a:r>
            <a:endParaRPr/>
          </a:p>
          <a:p>
            <a:pPr indent="0" lvl="0" marL="0" marR="0" rtl="0" algn="just">
              <a:spcBef>
                <a:spcPts val="0"/>
              </a:spcBef>
              <a:spcAft>
                <a:spcPts val="0"/>
              </a:spcAft>
              <a:buNone/>
            </a:pPr>
            <a:r>
              <a:t/>
            </a:r>
            <a:endParaRPr b="1" sz="1200">
              <a:solidFill>
                <a:srgbClr val="3A3838"/>
              </a:solidFill>
              <a:highlight>
                <a:srgbClr val="FFFF00"/>
              </a:highlight>
              <a:latin typeface="Montserrat"/>
              <a:ea typeface="Montserrat"/>
              <a:cs typeface="Montserrat"/>
              <a:sym typeface="Montserrat"/>
            </a:endParaRPr>
          </a:p>
          <a:p>
            <a:pPr indent="0" lvl="0" marL="0" marR="0" rtl="0" algn="l">
              <a:lnSpc>
                <a:spcPct val="107000"/>
              </a:lnSpc>
              <a:spcBef>
                <a:spcPts val="0"/>
              </a:spcBef>
              <a:spcAft>
                <a:spcPts val="0"/>
              </a:spcAft>
              <a:buNone/>
            </a:pPr>
            <a:r>
              <a:rPr b="1" lang="fr-CA" sz="1200">
                <a:solidFill>
                  <a:srgbClr val="502E85"/>
                </a:solidFill>
                <a:latin typeface="Montserrat"/>
                <a:ea typeface="Montserrat"/>
                <a:cs typeface="Montserrat"/>
                <a:sym typeface="Montserrat"/>
              </a:rPr>
              <a:t>On note une faible connaissance des préparatifs d’urgence au niveau communautaire, et un niveau limité de préparation au niveau des ménages. </a:t>
            </a:r>
            <a:r>
              <a:rPr lang="fr-CA" sz="1200">
                <a:solidFill>
                  <a:schemeClr val="dk1"/>
                </a:solidFill>
                <a:latin typeface="Montserrat"/>
                <a:ea typeface="Montserrat"/>
                <a:cs typeface="Montserrat"/>
                <a:sym typeface="Montserrat"/>
              </a:rPr>
              <a:t>Près de trois personnes sur dix sont au courant des préparatifs communautaires comportant une formation (33 %), une planification en cas de catastrophe (31 %) ou des plans de préparation aux catastrophes (29 %), tandis que moins de répondants (23 %) sont au courant d’un système d’alerte rapide; des proportions importantes de répondants (allant d’un tiers à la moitié) ne sont pas certaines du statut de ces initiatives. Au niveau du ménage, la plupart des répondants (71 %) affirment qu’ils sont restés au courant des conditions météorologiques et d’autres avis au cours de la dernière année, mais seule une minorité a pris d’autres mesures de préparation aux catastrophes, comme en apprendre davantage sur les risques, préparer une trousse d’urgence, discuter d’un plan d’évacuation ou participer à un exercice d’évacuation. Les obstacles les plus largement signalés à de telles actions sont le manque d’argent et le manque de connaissance sur les raisons et la façon dont ils doivent se préparer.</a:t>
            </a:r>
            <a:endParaRPr/>
          </a:p>
        </p:txBody>
      </p:sp>
      <p:pic>
        <p:nvPicPr>
          <p:cNvPr descr="A picture containing object, clock, drawing&#10;&#10;Description automatically generated" id="184" name="Google Shape;184;p19"/>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185" name="Google Shape;185;p19"/>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p:nvPr/>
        </p:nvSpPr>
        <p:spPr>
          <a:xfrm>
            <a:off x="267855" y="1065562"/>
            <a:ext cx="3903553"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CA" sz="3200" cap="none">
                <a:solidFill>
                  <a:srgbClr val="502E85"/>
                </a:solidFill>
                <a:latin typeface="Montserrat"/>
                <a:ea typeface="Montserrat"/>
                <a:cs typeface="Montserrat"/>
                <a:sym typeface="Montserrat"/>
              </a:rPr>
              <a:t>CONSTATATIONS</a:t>
            </a:r>
            <a:br>
              <a:rPr b="1" lang="fr-CA" sz="3200" cap="none">
                <a:solidFill>
                  <a:srgbClr val="502E85"/>
                </a:solidFill>
                <a:latin typeface="Montserrat"/>
                <a:ea typeface="Montserrat"/>
                <a:cs typeface="Montserrat"/>
                <a:sym typeface="Montserrat"/>
              </a:rPr>
            </a:br>
            <a:r>
              <a:rPr b="1" lang="fr-CA" sz="3200" cap="none">
                <a:solidFill>
                  <a:srgbClr val="502E85"/>
                </a:solidFill>
                <a:latin typeface="Montserrat"/>
                <a:ea typeface="Montserrat"/>
                <a:cs typeface="Montserrat"/>
                <a:sym typeface="Montserrat"/>
              </a:rPr>
              <a:t>PRINCIPALES</a:t>
            </a:r>
            <a:endParaRPr/>
          </a:p>
          <a:p>
            <a:pPr indent="0" lvl="0" marL="0" marR="0" rtl="0" algn="l">
              <a:spcBef>
                <a:spcPts val="0"/>
              </a:spcBef>
              <a:spcAft>
                <a:spcPts val="0"/>
              </a:spcAft>
              <a:buNone/>
            </a:pPr>
            <a:r>
              <a:rPr b="1" lang="fr-CA" sz="3200" cap="none">
                <a:solidFill>
                  <a:srgbClr val="502E85"/>
                </a:solidFill>
                <a:latin typeface="Montserrat"/>
                <a:ea typeface="Montserrat"/>
                <a:cs typeface="Montserrat"/>
                <a:sym typeface="Montserrat"/>
              </a:rPr>
              <a:t>(SUITE)</a:t>
            </a:r>
            <a:endParaRPr b="1" sz="3200" cap="none">
              <a:solidFill>
                <a:srgbClr val="502E85"/>
              </a:solidFill>
              <a:latin typeface="Montserrat Light"/>
              <a:ea typeface="Montserrat Light"/>
              <a:cs typeface="Montserrat Light"/>
              <a:sym typeface="Montserrat Light"/>
            </a:endParaRPr>
          </a:p>
        </p:txBody>
      </p:sp>
      <p:sp>
        <p:nvSpPr>
          <p:cNvPr id="192" name="Google Shape;192;p20"/>
          <p:cNvSpPr txBox="1"/>
          <p:nvPr/>
        </p:nvSpPr>
        <p:spPr>
          <a:xfrm>
            <a:off x="555863" y="6219034"/>
            <a:ext cx="8111552" cy="198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700">
                <a:solidFill>
                  <a:srgbClr val="A5A5A5"/>
                </a:solidFill>
                <a:latin typeface="Montserrat"/>
                <a:ea typeface="Montserrat"/>
                <a:cs typeface="Montserrat"/>
                <a:sym typeface="Montserrat"/>
              </a:rPr>
              <a:t>PERSPECTIVES ATTRIBUABLES À : ENVIRONICS RESEARCH</a:t>
            </a:r>
            <a:endParaRPr sz="700" cap="none">
              <a:solidFill>
                <a:srgbClr val="A5A5A5"/>
              </a:solidFill>
              <a:latin typeface="Montserrat"/>
              <a:ea typeface="Montserrat"/>
              <a:cs typeface="Montserrat"/>
              <a:sym typeface="Montserrat"/>
            </a:endParaRPr>
          </a:p>
        </p:txBody>
      </p:sp>
      <p:sp>
        <p:nvSpPr>
          <p:cNvPr id="193" name="Google Shape;193;p20"/>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
        <p:nvSpPr>
          <p:cNvPr id="194" name="Google Shape;194;p20"/>
          <p:cNvSpPr txBox="1"/>
          <p:nvPr/>
        </p:nvSpPr>
        <p:spPr>
          <a:xfrm>
            <a:off x="4171408" y="1069048"/>
            <a:ext cx="1630017"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rgbClr val="FFAE40"/>
                </a:solidFill>
                <a:latin typeface="Montserrat"/>
                <a:ea typeface="Montserrat"/>
                <a:cs typeface="Montserrat"/>
                <a:sym typeface="Montserrat"/>
              </a:rPr>
              <a:t>3</a:t>
            </a:r>
            <a:br>
              <a:rPr b="1" lang="fr-CA" sz="1200">
                <a:solidFill>
                  <a:srgbClr val="FFAE40"/>
                </a:solidFill>
                <a:latin typeface="Montserrat"/>
                <a:ea typeface="Montserrat"/>
                <a:cs typeface="Montserrat"/>
                <a:sym typeface="Montserrat"/>
              </a:rPr>
            </a:br>
            <a:br>
              <a:rPr b="1" lang="fr-CA" sz="1200">
                <a:solidFill>
                  <a:srgbClr val="FFAE40"/>
                </a:solidFill>
                <a:latin typeface="Montserrat"/>
                <a:ea typeface="Montserrat"/>
                <a:cs typeface="Montserrat"/>
                <a:sym typeface="Montserrat"/>
              </a:rPr>
            </a:b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br>
              <a:rPr b="1" lang="fr-CA" sz="1200">
                <a:solidFill>
                  <a:srgbClr val="FFAE40"/>
                </a:solidFill>
                <a:latin typeface="Montserrat"/>
                <a:ea typeface="Montserrat"/>
                <a:cs typeface="Montserrat"/>
                <a:sym typeface="Montserrat"/>
              </a:rPr>
            </a:b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rPr b="1" lang="fr-CA" sz="1200">
                <a:solidFill>
                  <a:srgbClr val="FFAE40"/>
                </a:solidFill>
                <a:latin typeface="Montserrat"/>
                <a:ea typeface="Montserrat"/>
                <a:cs typeface="Montserrat"/>
                <a:sym typeface="Montserrat"/>
              </a:rPr>
              <a:t>4</a:t>
            </a:r>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a:p>
            <a:pPr indent="0" lvl="0" marL="0" marR="0" rtl="0" algn="l">
              <a:spcBef>
                <a:spcPts val="0"/>
              </a:spcBef>
              <a:spcAft>
                <a:spcPts val="0"/>
              </a:spcAft>
              <a:buNone/>
            </a:pPr>
            <a:r>
              <a:t/>
            </a:r>
            <a:endParaRPr b="1" sz="1200">
              <a:solidFill>
                <a:srgbClr val="FFAE40"/>
              </a:solidFill>
              <a:latin typeface="Montserrat"/>
              <a:ea typeface="Montserrat"/>
              <a:cs typeface="Montserrat"/>
              <a:sym typeface="Montserrat"/>
            </a:endParaRPr>
          </a:p>
        </p:txBody>
      </p:sp>
      <p:sp>
        <p:nvSpPr>
          <p:cNvPr id="195" name="Google Shape;195;p20"/>
          <p:cNvSpPr txBox="1"/>
          <p:nvPr/>
        </p:nvSpPr>
        <p:spPr>
          <a:xfrm>
            <a:off x="4582855" y="1065562"/>
            <a:ext cx="6875478"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rgbClr val="502E85"/>
                </a:solidFill>
                <a:latin typeface="Montserrat"/>
                <a:ea typeface="Montserrat"/>
                <a:cs typeface="Montserrat"/>
                <a:sym typeface="Montserrat"/>
              </a:rPr>
              <a:t>Fait notable, dans une situation de catastrophe, les participants sont plus susceptibles d’attendre de l’aide de la part d’amis et de la famille, suivis par le gouvernement fédéral. </a:t>
            </a:r>
            <a:r>
              <a:rPr lang="fr-CA" sz="1200">
                <a:solidFill>
                  <a:schemeClr val="dk1"/>
                </a:solidFill>
                <a:latin typeface="Montserrat"/>
                <a:ea typeface="Montserrat"/>
                <a:cs typeface="Montserrat"/>
                <a:sym typeface="Montserrat"/>
              </a:rPr>
              <a:t>Comparativement, ils sont moins nombreux à s’attendre à recevoir de l’aide d’autres ordres de gouvernement, comme leur nation ou leur province. S’il ne s’agit pas d’une perception exacte de la façon dont l’aide se déroulera dans ces communautés, cela a des répercussions sur les efforts de communication du gouvernement. Une majorité (72 %) croit avoir des provisions suffisantes pour au moins trois jours en cas d’urgence, mais seulement un tiers ont des provisions pour plus d’une semaine. </a:t>
            </a:r>
            <a:endParaRPr/>
          </a:p>
          <a:p>
            <a:pPr indent="0" lvl="0" marL="457200" marR="0" rtl="0" algn="l">
              <a:spcBef>
                <a:spcPts val="0"/>
              </a:spcBef>
              <a:spcAft>
                <a:spcPts val="0"/>
              </a:spcAft>
              <a:buNone/>
            </a:pPr>
            <a:r>
              <a:rPr lang="fr-CA" sz="1200">
                <a:solidFill>
                  <a:schemeClr val="dk1"/>
                </a:solidFill>
                <a:latin typeface="Montserrat"/>
                <a:ea typeface="Montserrat"/>
                <a:cs typeface="Montserrat"/>
                <a:sym typeface="Montserrat"/>
              </a:rPr>
              <a:t> </a:t>
            </a:r>
            <a:endParaRPr/>
          </a:p>
          <a:p>
            <a:pPr indent="0" lvl="0" marL="0" marR="0" rtl="0" algn="l">
              <a:spcBef>
                <a:spcPts val="0"/>
              </a:spcBef>
              <a:spcAft>
                <a:spcPts val="0"/>
              </a:spcAft>
              <a:buNone/>
            </a:pPr>
            <a:r>
              <a:rPr b="1" lang="fr-CA" sz="1200">
                <a:solidFill>
                  <a:srgbClr val="502E85"/>
                </a:solidFill>
                <a:latin typeface="Montserrat"/>
                <a:ea typeface="Montserrat"/>
                <a:cs typeface="Montserrat"/>
                <a:sym typeface="Montserrat"/>
              </a:rPr>
              <a:t>Ce public de participants à l’enquête préfère recevoir des renseignements sur la préparation aux catastrophes en anglais et par courriel. </a:t>
            </a:r>
            <a:r>
              <a:rPr lang="fr-CA" sz="1200">
                <a:solidFill>
                  <a:schemeClr val="dk1"/>
                </a:solidFill>
                <a:latin typeface="Montserrat"/>
                <a:ea typeface="Montserrat"/>
                <a:cs typeface="Montserrat"/>
                <a:sym typeface="Montserrat"/>
              </a:rPr>
              <a:t>Toutefois, comme l’échantillon n’est pas nécessairement représentatif de toutes les femmes et personnes bispirituelles et de genre divers autochtones et que l’enquête n’était disponible qu’en anglais (excluant ainsi ceux qui pourraient favoriser d’autres langues), ces préférences ne peuvent pas être extrapolées directement à l’ensemble de la population. De plus, bien que l’envoi d’information par courriel puisse être leur préférence, la question ne reflète pas nécessairement l’efficacité du courriel à cette fin. </a:t>
            </a:r>
            <a:endParaRPr/>
          </a:p>
        </p:txBody>
      </p:sp>
      <p:pic>
        <p:nvPicPr>
          <p:cNvPr descr="A picture containing object, clock, drawing&#10;&#10;Description automatically generated" id="196" name="Google Shape;196;p20"/>
          <p:cNvPicPr preferRelativeResize="0"/>
          <p:nvPr/>
        </p:nvPicPr>
        <p:blipFill rotWithShape="1">
          <a:blip r:embed="rId3">
            <a:alphaModFix/>
          </a:blip>
          <a:srcRect b="0" l="0" r="0" t="0"/>
          <a:stretch/>
        </p:blipFill>
        <p:spPr>
          <a:xfrm>
            <a:off x="10462207" y="6095913"/>
            <a:ext cx="1082514" cy="206193"/>
          </a:xfrm>
          <a:prstGeom prst="rect">
            <a:avLst/>
          </a:prstGeom>
          <a:noFill/>
          <a:ln>
            <a:noFill/>
          </a:ln>
        </p:spPr>
      </p:pic>
      <p:sp>
        <p:nvSpPr>
          <p:cNvPr id="197" name="Google Shape;197;p20"/>
          <p:cNvSpPr txBox="1"/>
          <p:nvPr/>
        </p:nvSpPr>
        <p:spPr>
          <a:xfrm>
            <a:off x="557187" y="6058438"/>
            <a:ext cx="5314878" cy="213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800">
                <a:solidFill>
                  <a:srgbClr val="BFBFBF"/>
                </a:solidFill>
                <a:latin typeface="Montserrat"/>
                <a:ea typeface="Montserrat"/>
                <a:cs typeface="Montserrat"/>
                <a:sym typeface="Montserrat"/>
              </a:rPr>
              <a:t>AFAC | ENQUÊTE SUR LA RÉSILIENCE INCLUSIVE 2023</a:t>
            </a:r>
            <a:endParaRPr sz="800">
              <a:solidFill>
                <a:srgbClr val="BFBFB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1"/>
          <p:cNvPicPr preferRelativeResize="0"/>
          <p:nvPr/>
        </p:nvPicPr>
        <p:blipFill rotWithShape="1">
          <a:blip r:embed="rId3">
            <a:alphaModFix/>
          </a:blip>
          <a:srcRect b="0" l="0" r="0" t="0"/>
          <a:stretch/>
        </p:blipFill>
        <p:spPr>
          <a:xfrm>
            <a:off x="793" y="446"/>
            <a:ext cx="12190412" cy="6857106"/>
          </a:xfrm>
          <a:prstGeom prst="rect">
            <a:avLst/>
          </a:prstGeom>
          <a:solidFill>
            <a:srgbClr val="4B3281"/>
          </a:solidFill>
          <a:ln>
            <a:noFill/>
          </a:ln>
        </p:spPr>
      </p:pic>
      <p:sp>
        <p:nvSpPr>
          <p:cNvPr id="203" name="Google Shape;203;p21"/>
          <p:cNvSpPr txBox="1"/>
          <p:nvPr/>
        </p:nvSpPr>
        <p:spPr>
          <a:xfrm>
            <a:off x="1176693" y="2613391"/>
            <a:ext cx="9838611" cy="16154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5000">
                <a:solidFill>
                  <a:schemeClr val="lt1"/>
                </a:solidFill>
                <a:latin typeface="Montserrat"/>
                <a:ea typeface="Montserrat"/>
                <a:cs typeface="Montserrat"/>
                <a:sym typeface="Montserrat"/>
              </a:rPr>
              <a:t>PERCEPTIONS DES CATASTROPHES</a:t>
            </a:r>
            <a:endParaRPr/>
          </a:p>
        </p:txBody>
      </p:sp>
      <p:pic>
        <p:nvPicPr>
          <p:cNvPr descr="A picture containing drawing&#10;&#10;Description automatically generated" id="204" name="Google Shape;204;p21"/>
          <p:cNvPicPr preferRelativeResize="0"/>
          <p:nvPr/>
        </p:nvPicPr>
        <p:blipFill rotWithShape="1">
          <a:blip r:embed="rId4">
            <a:alphaModFix/>
          </a:blip>
          <a:srcRect b="0" l="0" r="0" t="0"/>
          <a:stretch/>
        </p:blipFill>
        <p:spPr>
          <a:xfrm>
            <a:off x="10462345" y="6095939"/>
            <a:ext cx="1082376" cy="206167"/>
          </a:xfrm>
          <a:prstGeom prst="rect">
            <a:avLst/>
          </a:prstGeom>
          <a:noFill/>
          <a:ln>
            <a:noFill/>
          </a:ln>
        </p:spPr>
      </p:pic>
      <p:sp>
        <p:nvSpPr>
          <p:cNvPr id="205" name="Google Shape;205;p21"/>
          <p:cNvSpPr txBox="1"/>
          <p:nvPr>
            <p:ph idx="12" type="sldNum"/>
          </p:nvPr>
        </p:nvSpPr>
        <p:spPr>
          <a:xfrm>
            <a:off x="7417755" y="5991435"/>
            <a:ext cx="2742843" cy="36507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CA" sz="1100">
                <a:solidFill>
                  <a:srgbClr val="D8D8D8"/>
                </a:solidFill>
                <a:latin typeface="Montserrat"/>
                <a:ea typeface="Montserrat"/>
                <a:cs typeface="Montserrat"/>
                <a:sym typeface="Montserrat"/>
              </a:rPr>
              <a:t>‹#›</a:t>
            </a:fld>
            <a:r>
              <a:rPr lang="fr-CA">
                <a:latin typeface="Montserrat"/>
                <a:ea typeface="Montserrat"/>
                <a:cs typeface="Montserrat"/>
                <a:sym typeface="Montserrat"/>
              </a:rPr>
              <a:t>      </a:t>
            </a:r>
            <a:r>
              <a:rPr lang="fr-CA" sz="1400">
                <a:solidFill>
                  <a:srgbClr val="D8D8D8"/>
                </a:solidFill>
                <a:latin typeface="Montserrat"/>
                <a:ea typeface="Montserrat"/>
                <a:cs typeface="Montserrat"/>
                <a:sym typeface="Montserrat"/>
              </a:rPr>
              <a:t>|</a:t>
            </a:r>
            <a:endParaRPr>
              <a:solidFill>
                <a:srgbClr val="D8D8D8"/>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530093ABA644597ECFDA3680202AD" ma:contentTypeVersion="19" ma:contentTypeDescription="Create a new document." ma:contentTypeScope="" ma:versionID="c2000226ee1bb0e6a0d930a3123c9ba4">
  <xsd:schema xmlns:xsd="http://www.w3.org/2001/XMLSchema" xmlns:xs="http://www.w3.org/2001/XMLSchema" xmlns:p="http://schemas.microsoft.com/office/2006/metadata/properties" xmlns:ns2="fccf95e0-0133-4f22-bd30-18f337d5c979" xmlns:ns3="53c3539e-9fb7-41c4-b0e1-9c523291f4cd" targetNamespace="http://schemas.microsoft.com/office/2006/metadata/properties" ma:root="true" ma:fieldsID="1cf08b8ab3c80b4d15420e58054acd4e" ns2:_="" ns3:_="">
    <xsd:import namespace="fccf95e0-0133-4f22-bd30-18f337d5c979"/>
    <xsd:import namespace="53c3539e-9fb7-41c4-b0e1-9c523291f4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f95e0-0133-4f22-bd30-18f337d5c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c7943d-9be8-43ac-9fb9-82fa737417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c3539e-9fb7-41c4-b0e1-9c523291f4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5203fa1-17ca-4f59-be57-ab03f7c4a5d7}" ma:internalName="TaxCatchAll" ma:showField="CatchAllData" ma:web="53c3539e-9fb7-41c4-b0e1-9c523291f4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ccf95e0-0133-4f22-bd30-18f337d5c979" xsi:nil="true"/>
    <lcf76f155ced4ddcb4097134ff3c332f xmlns="fccf95e0-0133-4f22-bd30-18f337d5c979">
      <Terms xmlns="http://schemas.microsoft.com/office/infopath/2007/PartnerControls"/>
    </lcf76f155ced4ddcb4097134ff3c332f>
    <TaxCatchAll xmlns="53c3539e-9fb7-41c4-b0e1-9c523291f4cd" xsi:nil="true"/>
  </documentManagement>
</p:properties>
</file>

<file path=customXml/itemProps1.xml><?xml version="1.0" encoding="utf-8"?>
<ds:datastoreItem xmlns:ds="http://schemas.openxmlformats.org/officeDocument/2006/customXml" ds:itemID="{F51A689E-4595-4849-8A59-5F310AE6AE3B}"/>
</file>

<file path=customXml/itemProps2.xml><?xml version="1.0" encoding="utf-8"?>
<ds:datastoreItem xmlns:ds="http://schemas.openxmlformats.org/officeDocument/2006/customXml" ds:itemID="{EF76E34C-0601-4150-9CE3-E41F1419E049}"/>
</file>

<file path=customXml/itemProps3.xml><?xml version="1.0" encoding="utf-8"?>
<ds:datastoreItem xmlns:ds="http://schemas.openxmlformats.org/officeDocument/2006/customXml" ds:itemID="{AB175F7C-24A4-429A-A051-3B578D43E7E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0x01010037D530093ABA644597ECFDA3680202AD</vt:lpwstr>
  </property>
</Properties>
</file>